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Average"/>
      <p:regular r:id="rId24"/>
    </p:embeddedFont>
    <p:embeddedFont>
      <p:font typeface="Oswald"/>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Average-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swald-bold.fntdata"/><Relationship Id="rId25"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dbee6605e4_0_1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dbee6605e4_0_1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i="1" lang="en"/>
              <a:t>Emma</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713b6d80c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713b6d80c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dbee6605e4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dbee6605e4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dbcb8390ba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dbcb8390ba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dbcb8390ba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dbcb8390ba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dbcb8390ba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dbcb8390b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713b6d6bb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713b6d6bb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713b6d6bb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713b6d6bb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*Emma.*</a:t>
            </a:r>
            <a:endParaRPr i="1">
              <a:solidFill>
                <a:schemeClr val="dk1"/>
              </a:solidFill>
            </a:endParaRPr>
          </a:p>
          <a:p>
            <a:pPr indent="0" lvl="0" marL="0" rtl="0" algn="l">
              <a:spcBef>
                <a:spcPts val="0"/>
              </a:spcBef>
              <a:spcAft>
                <a:spcPts val="0"/>
              </a:spcAft>
              <a:buClr>
                <a:schemeClr val="dk1"/>
              </a:buClr>
              <a:buSzPts val="1100"/>
              <a:buFont typeface="Arial"/>
              <a:buNone/>
            </a:pPr>
            <a:r>
              <a:t/>
            </a:r>
            <a:endParaRPr i="1">
              <a:solidFill>
                <a:schemeClr val="dk1"/>
              </a:solidFill>
            </a:endParaRPr>
          </a:p>
          <a:p>
            <a:pPr indent="0" lvl="0" marL="0" rtl="0" algn="l">
              <a:spcBef>
                <a:spcPts val="0"/>
              </a:spcBef>
              <a:spcAft>
                <a:spcPts val="0"/>
              </a:spcAft>
              <a:buClr>
                <a:schemeClr val="dk1"/>
              </a:buClr>
              <a:buSzPts val="1100"/>
              <a:buFont typeface="Arial"/>
              <a:buNone/>
            </a:pPr>
            <a:r>
              <a:rPr i="1" lang="en">
                <a:solidFill>
                  <a:schemeClr val="dk1"/>
                </a:solidFill>
              </a:rPr>
              <a:t>*All-the-while having meetings with our customers to discuss progress and direction.*</a:t>
            </a:r>
            <a:endParaRPr i="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As we research more ways to gather data, we will split work accordingly. If a team member runs into a roadblock, we might need to revisit how/what data we are collecting. If a team member is absent, that person should do their best to get back the time they missed during BKT or afterschool. If that fails, the data collection method the absent team member is working on will need to be revisited or cut.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713b6d6bb8_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713b6d6bb8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dbee6605e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dbee6605e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*Emma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dbee6605e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dbee6605e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*Emma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dbcb8390ba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dbcb8390ba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*Emma.*</a:t>
            </a:r>
            <a:endParaRPr i="1">
              <a:solidFill>
                <a:schemeClr val="dk1"/>
              </a:solidFill>
            </a:endParaRPr>
          </a:p>
          <a:p>
            <a:pPr indent="0" lvl="0" marL="0" rtl="0" algn="l">
              <a:spcBef>
                <a:spcPts val="0"/>
              </a:spcBef>
              <a:spcAft>
                <a:spcPts val="0"/>
              </a:spcAft>
              <a:buClr>
                <a:schemeClr val="dk1"/>
              </a:buClr>
              <a:buSzPts val="1100"/>
              <a:buFont typeface="Arial"/>
              <a:buNone/>
            </a:pPr>
            <a:r>
              <a:t/>
            </a:r>
            <a:endParaRPr i="1">
              <a:solidFill>
                <a:schemeClr val="dk1"/>
              </a:solidFill>
            </a:endParaRPr>
          </a:p>
          <a:p>
            <a:pPr indent="0" lvl="0" marL="0" rtl="0" algn="l">
              <a:spcBef>
                <a:spcPts val="0"/>
              </a:spcBef>
              <a:spcAft>
                <a:spcPts val="0"/>
              </a:spcAft>
              <a:buClr>
                <a:schemeClr val="dk1"/>
              </a:buClr>
              <a:buSzPts val="1100"/>
              <a:buFont typeface="Arial"/>
              <a:buNone/>
            </a:pPr>
            <a:r>
              <a:rPr i="1" lang="en">
                <a:solidFill>
                  <a:schemeClr val="dk1"/>
                </a:solidFill>
              </a:rPr>
              <a:t>*All-the-while having meetings with our customers to discuss progress and direction.*</a:t>
            </a:r>
            <a:endParaRPr i="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As we research more ways to gather data, we will split work accordingly. If a team member runs into a roadblock, we might need to revisit how/what data we are collecting. If a team member is absent, that person should do their best to get back the time they missed during BKT or afterschool. If that fails, the data collection method the absent team member is working on will need to be revisited or cut.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dbcb8390ba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dbcb8390ba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dbcb8390ba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dbcb8390ba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671258" y="990800"/>
            <a:ext cx="7801500" cy="1730100"/>
          </a:xfrm>
          <a:prstGeom prst="rect">
            <a:avLst/>
          </a:prstGeom>
        </p:spPr>
        <p:txBody>
          <a:bodyPr anchorCtr="0" anchor="b" bIns="91425" lIns="91425" spcFirstLastPara="1" rIns="91425" wrap="square" tIns="91425">
            <a:sp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1" name="Google Shape;11;p2"/>
          <p:cNvSpPr txBox="1"/>
          <p:nvPr>
            <p:ph idx="1" type="subTitle"/>
          </p:nvPr>
        </p:nvSpPr>
        <p:spPr>
          <a:xfrm>
            <a:off x="671250" y="3174876"/>
            <a:ext cx="7801500" cy="7926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2" name="Google Shape;12;p2"/>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228425"/>
            <a:ext cx="8520600" cy="1300800"/>
          </a:xfrm>
          <a:prstGeom prst="rect">
            <a:avLst/>
          </a:prstGeom>
        </p:spPr>
        <p:txBody>
          <a:bodyPr anchorCtr="0" anchor="t" bIns="91425" lIns="91425" spcFirstLastPara="1" rIns="91425" wrap="square" tIns="91425">
            <a:sp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8" name="Google Shape;48;p11"/>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3_1_1_1">
    <p:bg>
      <p:bgPr>
        <a:solidFill>
          <a:schemeClr val="lt1"/>
        </a:solidFill>
      </p:bgPr>
    </p:bg>
    <p:spTree>
      <p:nvGrpSpPr>
        <p:cNvPr id="51" name="Shape 51"/>
        <p:cNvGrpSpPr/>
        <p:nvPr/>
      </p:nvGrpSpPr>
      <p:grpSpPr>
        <a:xfrm>
          <a:off x="0" y="0"/>
          <a:ext cx="0" cy="0"/>
          <a:chOff x="0" y="0"/>
          <a:chExt cx="0" cy="0"/>
        </a:xfrm>
      </p:grpSpPr>
      <p:sp>
        <p:nvSpPr>
          <p:cNvPr id="52" name="Google Shape;52;p13"/>
          <p:cNvSpPr/>
          <p:nvPr/>
        </p:nvSpPr>
        <p:spPr>
          <a:xfrm>
            <a:off x="264900" y="254550"/>
            <a:ext cx="8614200" cy="463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 name="Google Shape;53;p13"/>
          <p:cNvPicPr preferRelativeResize="0"/>
          <p:nvPr/>
        </p:nvPicPr>
        <p:blipFill rotWithShape="1">
          <a:blip r:embed="rId2">
            <a:alphaModFix/>
          </a:blip>
          <a:srcRect b="4946" l="-2970" r="2970" t="4955"/>
          <a:stretch/>
        </p:blipFill>
        <p:spPr>
          <a:xfrm>
            <a:off x="1775" y="254550"/>
            <a:ext cx="8877201" cy="4634399"/>
          </a:xfrm>
          <a:prstGeom prst="rect">
            <a:avLst/>
          </a:prstGeom>
          <a:noFill/>
          <a:ln>
            <a:noFill/>
          </a:ln>
        </p:spPr>
      </p:pic>
      <p:sp>
        <p:nvSpPr>
          <p:cNvPr id="54" name="Google Shape;54;p13"/>
          <p:cNvSpPr txBox="1"/>
          <p:nvPr>
            <p:ph idx="12" type="sldNum"/>
          </p:nvPr>
        </p:nvSpPr>
        <p:spPr>
          <a:xfrm>
            <a:off x="8556784" y="4749851"/>
            <a:ext cx="548700" cy="338700"/>
          </a:xfrm>
          <a:prstGeom prst="rect">
            <a:avLst/>
          </a:prstGeom>
        </p:spPr>
        <p:txBody>
          <a:bodyPr anchorCtr="0" anchor="t" bIns="91425" lIns="91425" spcFirstLastPara="1" rIns="91425" wrap="square" tIns="91425">
            <a:sp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lt1"/>
        </a:solidFill>
      </p:bgPr>
    </p:bg>
    <p:spTree>
      <p:nvGrpSpPr>
        <p:cNvPr id="55" name="Shape 55"/>
        <p:cNvGrpSpPr/>
        <p:nvPr/>
      </p:nvGrpSpPr>
      <p:grpSpPr>
        <a:xfrm>
          <a:off x="0" y="0"/>
          <a:ext cx="0" cy="0"/>
          <a:chOff x="0" y="0"/>
          <a:chExt cx="0" cy="0"/>
        </a:xfrm>
      </p:grpSpPr>
      <p:pic>
        <p:nvPicPr>
          <p:cNvPr id="56" name="Google Shape;56;p14"/>
          <p:cNvPicPr preferRelativeResize="0"/>
          <p:nvPr/>
        </p:nvPicPr>
        <p:blipFill>
          <a:blip r:embed="rId2">
            <a:alphaModFix/>
          </a:blip>
          <a:stretch>
            <a:fillRect/>
          </a:stretch>
        </p:blipFill>
        <p:spPr>
          <a:xfrm>
            <a:off x="1776" y="0"/>
            <a:ext cx="9140448" cy="5143500"/>
          </a:xfrm>
          <a:prstGeom prst="rect">
            <a:avLst/>
          </a:prstGeom>
          <a:noFill/>
          <a:ln>
            <a:noFill/>
          </a:ln>
        </p:spPr>
      </p:pic>
      <p:sp>
        <p:nvSpPr>
          <p:cNvPr id="57" name="Google Shape;57;p14"/>
          <p:cNvSpPr/>
          <p:nvPr/>
        </p:nvSpPr>
        <p:spPr>
          <a:xfrm>
            <a:off x="264900" y="254550"/>
            <a:ext cx="8614200" cy="4634400"/>
          </a:xfrm>
          <a:prstGeom prst="rect">
            <a:avLst/>
          </a:prstGeom>
          <a:solidFill>
            <a:srgbClr val="283237"/>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 name="Google Shape;58;p14"/>
          <p:cNvCxnSpPr/>
          <p:nvPr/>
        </p:nvCxnSpPr>
        <p:spPr>
          <a:xfrm>
            <a:off x="1217900" y="1305150"/>
            <a:ext cx="0" cy="3575400"/>
          </a:xfrm>
          <a:prstGeom prst="straightConnector1">
            <a:avLst/>
          </a:prstGeom>
          <a:noFill/>
          <a:ln cap="flat" cmpd="sng" w="19050">
            <a:solidFill>
              <a:schemeClr val="dk1"/>
            </a:solidFill>
            <a:prstDash val="solid"/>
            <a:round/>
            <a:headEnd len="med" w="med" type="none"/>
            <a:tailEnd len="med" w="med" type="none"/>
          </a:ln>
        </p:spPr>
      </p:cxnSp>
      <p:cxnSp>
        <p:nvCxnSpPr>
          <p:cNvPr id="59" name="Google Shape;59;p14"/>
          <p:cNvCxnSpPr/>
          <p:nvPr/>
        </p:nvCxnSpPr>
        <p:spPr>
          <a:xfrm>
            <a:off x="5539038" y="1305150"/>
            <a:ext cx="0" cy="3575400"/>
          </a:xfrm>
          <a:prstGeom prst="straightConnector1">
            <a:avLst/>
          </a:prstGeom>
          <a:noFill/>
          <a:ln cap="flat" cmpd="sng" w="19050">
            <a:solidFill>
              <a:schemeClr val="dk1"/>
            </a:solidFill>
            <a:prstDash val="solid"/>
            <a:round/>
            <a:headEnd len="med" w="med" type="none"/>
            <a:tailEnd len="med" w="med" type="none"/>
          </a:ln>
        </p:spPr>
      </p:cxnSp>
      <p:cxnSp>
        <p:nvCxnSpPr>
          <p:cNvPr id="60" name="Google Shape;60;p14"/>
          <p:cNvCxnSpPr/>
          <p:nvPr/>
        </p:nvCxnSpPr>
        <p:spPr>
          <a:xfrm>
            <a:off x="4557963" y="1305150"/>
            <a:ext cx="0" cy="3575400"/>
          </a:xfrm>
          <a:prstGeom prst="straightConnector1">
            <a:avLst/>
          </a:prstGeom>
          <a:noFill/>
          <a:ln cap="flat" cmpd="sng" w="19050">
            <a:solidFill>
              <a:schemeClr val="dk1"/>
            </a:solidFill>
            <a:prstDash val="solid"/>
            <a:round/>
            <a:headEnd len="med" w="med" type="none"/>
            <a:tailEnd len="med" w="med" type="none"/>
          </a:ln>
        </p:spPr>
      </p:cxnSp>
      <p:cxnSp>
        <p:nvCxnSpPr>
          <p:cNvPr id="61" name="Google Shape;61;p14"/>
          <p:cNvCxnSpPr/>
          <p:nvPr/>
        </p:nvCxnSpPr>
        <p:spPr>
          <a:xfrm>
            <a:off x="264900" y="3092850"/>
            <a:ext cx="8614200" cy="0"/>
          </a:xfrm>
          <a:prstGeom prst="straightConnector1">
            <a:avLst/>
          </a:prstGeom>
          <a:noFill/>
          <a:ln cap="flat" cmpd="sng" w="19050">
            <a:solidFill>
              <a:schemeClr val="dk1"/>
            </a:solidFill>
            <a:prstDash val="solid"/>
            <a:round/>
            <a:headEnd len="med" w="med" type="none"/>
            <a:tailEnd len="med" w="med" type="none"/>
          </a:ln>
        </p:spPr>
      </p:cxnSp>
      <p:cxnSp>
        <p:nvCxnSpPr>
          <p:cNvPr id="62" name="Google Shape;62;p14"/>
          <p:cNvCxnSpPr/>
          <p:nvPr/>
        </p:nvCxnSpPr>
        <p:spPr>
          <a:xfrm>
            <a:off x="262050" y="1305150"/>
            <a:ext cx="8619900" cy="0"/>
          </a:xfrm>
          <a:prstGeom prst="straightConnector1">
            <a:avLst/>
          </a:prstGeom>
          <a:noFill/>
          <a:ln cap="flat" cmpd="sng" w="19050">
            <a:solidFill>
              <a:schemeClr val="dk1"/>
            </a:solidFill>
            <a:prstDash val="solid"/>
            <a:round/>
            <a:headEnd len="med" w="med" type="none"/>
            <a:tailEnd len="med" w="med" type="none"/>
          </a:ln>
        </p:spPr>
      </p:cxnSp>
      <p:sp>
        <p:nvSpPr>
          <p:cNvPr id="63" name="Google Shape;63;p14"/>
          <p:cNvSpPr txBox="1"/>
          <p:nvPr>
            <p:ph type="title"/>
          </p:nvPr>
        </p:nvSpPr>
        <p:spPr>
          <a:xfrm>
            <a:off x="713250" y="539500"/>
            <a:ext cx="7717500" cy="572700"/>
          </a:xfrm>
          <a:prstGeom prst="rect">
            <a:avLst/>
          </a:prstGeom>
        </p:spPr>
        <p:txBody>
          <a:bodyPr anchorCtr="0" anchor="t" bIns="91425" lIns="91425" spcFirstLastPara="1" rIns="91425" wrap="square" tIns="91425">
            <a:sp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4" name="Google Shape;64;p14"/>
          <p:cNvSpPr txBox="1"/>
          <p:nvPr>
            <p:ph hasCustomPrompt="1" idx="2" type="title"/>
          </p:nvPr>
        </p:nvSpPr>
        <p:spPr>
          <a:xfrm>
            <a:off x="264900" y="1305150"/>
            <a:ext cx="953100" cy="1787700"/>
          </a:xfrm>
          <a:prstGeom prst="rect">
            <a:avLst/>
          </a:prstGeom>
        </p:spPr>
        <p:txBody>
          <a:bodyPr anchorCtr="0" anchor="ctr" bIns="91425" lIns="91425" spcFirstLastPara="1" rIns="91425" wrap="square" tIns="91425">
            <a:spAutoFit/>
          </a:bodyPr>
          <a:lstStyle>
            <a:lvl1pPr lvl="0" rtl="0" algn="ctr">
              <a:spcBef>
                <a:spcPts val="0"/>
              </a:spcBef>
              <a:spcAft>
                <a:spcPts val="0"/>
              </a:spcAft>
              <a:buSzPts val="6000"/>
              <a:buNone/>
              <a:defRPr sz="6000"/>
            </a:lvl1pPr>
            <a:lvl2pPr lvl="1" rtl="0" algn="ctr">
              <a:spcBef>
                <a:spcPts val="0"/>
              </a:spcBef>
              <a:spcAft>
                <a:spcPts val="0"/>
              </a:spcAft>
              <a:buSzPts val="6000"/>
              <a:buFont typeface="Oswald"/>
              <a:buNone/>
              <a:defRPr sz="6000">
                <a:latin typeface="Oswald"/>
                <a:ea typeface="Oswald"/>
                <a:cs typeface="Oswald"/>
                <a:sym typeface="Oswald"/>
              </a:defRPr>
            </a:lvl2pPr>
            <a:lvl3pPr lvl="2" rtl="0" algn="ctr">
              <a:spcBef>
                <a:spcPts val="0"/>
              </a:spcBef>
              <a:spcAft>
                <a:spcPts val="0"/>
              </a:spcAft>
              <a:buSzPts val="6000"/>
              <a:buFont typeface="Oswald"/>
              <a:buNone/>
              <a:defRPr sz="6000">
                <a:latin typeface="Oswald"/>
                <a:ea typeface="Oswald"/>
                <a:cs typeface="Oswald"/>
                <a:sym typeface="Oswald"/>
              </a:defRPr>
            </a:lvl3pPr>
            <a:lvl4pPr lvl="3" rtl="0" algn="ctr">
              <a:spcBef>
                <a:spcPts val="0"/>
              </a:spcBef>
              <a:spcAft>
                <a:spcPts val="0"/>
              </a:spcAft>
              <a:buSzPts val="6000"/>
              <a:buFont typeface="Oswald"/>
              <a:buNone/>
              <a:defRPr sz="6000">
                <a:latin typeface="Oswald"/>
                <a:ea typeface="Oswald"/>
                <a:cs typeface="Oswald"/>
                <a:sym typeface="Oswald"/>
              </a:defRPr>
            </a:lvl4pPr>
            <a:lvl5pPr lvl="4" rtl="0" algn="ctr">
              <a:spcBef>
                <a:spcPts val="0"/>
              </a:spcBef>
              <a:spcAft>
                <a:spcPts val="0"/>
              </a:spcAft>
              <a:buSzPts val="6000"/>
              <a:buFont typeface="Oswald"/>
              <a:buNone/>
              <a:defRPr sz="6000">
                <a:latin typeface="Oswald"/>
                <a:ea typeface="Oswald"/>
                <a:cs typeface="Oswald"/>
                <a:sym typeface="Oswald"/>
              </a:defRPr>
            </a:lvl5pPr>
            <a:lvl6pPr lvl="5" rtl="0" algn="ctr">
              <a:spcBef>
                <a:spcPts val="0"/>
              </a:spcBef>
              <a:spcAft>
                <a:spcPts val="0"/>
              </a:spcAft>
              <a:buSzPts val="6000"/>
              <a:buFont typeface="Oswald"/>
              <a:buNone/>
              <a:defRPr sz="6000">
                <a:latin typeface="Oswald"/>
                <a:ea typeface="Oswald"/>
                <a:cs typeface="Oswald"/>
                <a:sym typeface="Oswald"/>
              </a:defRPr>
            </a:lvl6pPr>
            <a:lvl7pPr lvl="6" rtl="0" algn="ctr">
              <a:spcBef>
                <a:spcPts val="0"/>
              </a:spcBef>
              <a:spcAft>
                <a:spcPts val="0"/>
              </a:spcAft>
              <a:buSzPts val="6000"/>
              <a:buFont typeface="Oswald"/>
              <a:buNone/>
              <a:defRPr sz="6000">
                <a:latin typeface="Oswald"/>
                <a:ea typeface="Oswald"/>
                <a:cs typeface="Oswald"/>
                <a:sym typeface="Oswald"/>
              </a:defRPr>
            </a:lvl7pPr>
            <a:lvl8pPr lvl="7" rtl="0" algn="ctr">
              <a:spcBef>
                <a:spcPts val="0"/>
              </a:spcBef>
              <a:spcAft>
                <a:spcPts val="0"/>
              </a:spcAft>
              <a:buSzPts val="6000"/>
              <a:buFont typeface="Oswald"/>
              <a:buNone/>
              <a:defRPr sz="6000">
                <a:latin typeface="Oswald"/>
                <a:ea typeface="Oswald"/>
                <a:cs typeface="Oswald"/>
                <a:sym typeface="Oswald"/>
              </a:defRPr>
            </a:lvl8pPr>
            <a:lvl9pPr lvl="8" rtl="0" algn="ctr">
              <a:spcBef>
                <a:spcPts val="0"/>
              </a:spcBef>
              <a:spcAft>
                <a:spcPts val="0"/>
              </a:spcAft>
              <a:buSzPts val="6000"/>
              <a:buFont typeface="Oswald"/>
              <a:buNone/>
              <a:defRPr sz="6000">
                <a:latin typeface="Oswald"/>
                <a:ea typeface="Oswald"/>
                <a:cs typeface="Oswald"/>
                <a:sym typeface="Oswald"/>
              </a:defRPr>
            </a:lvl9pPr>
          </a:lstStyle>
          <a:p>
            <a:r>
              <a:t>xx%</a:t>
            </a:r>
          </a:p>
        </p:txBody>
      </p:sp>
      <p:sp>
        <p:nvSpPr>
          <p:cNvPr id="65" name="Google Shape;65;p14"/>
          <p:cNvSpPr txBox="1"/>
          <p:nvPr>
            <p:ph hasCustomPrompt="1" idx="3" type="title"/>
          </p:nvPr>
        </p:nvSpPr>
        <p:spPr>
          <a:xfrm>
            <a:off x="264900" y="3092850"/>
            <a:ext cx="953100" cy="1787700"/>
          </a:xfrm>
          <a:prstGeom prst="rect">
            <a:avLst/>
          </a:prstGeom>
        </p:spPr>
        <p:txBody>
          <a:bodyPr anchorCtr="0" anchor="ctr" bIns="91425" lIns="91425" spcFirstLastPara="1" rIns="91425" wrap="square" tIns="91425">
            <a:spAutoFit/>
          </a:bodyPr>
          <a:lstStyle>
            <a:lvl1pPr lvl="0" rtl="0" algn="ctr">
              <a:spcBef>
                <a:spcPts val="0"/>
              </a:spcBef>
              <a:spcAft>
                <a:spcPts val="0"/>
              </a:spcAft>
              <a:buSzPts val="6000"/>
              <a:buNone/>
              <a:defRPr sz="6000"/>
            </a:lvl1pPr>
            <a:lvl2pPr lvl="1" rtl="0" algn="ctr">
              <a:spcBef>
                <a:spcPts val="0"/>
              </a:spcBef>
              <a:spcAft>
                <a:spcPts val="0"/>
              </a:spcAft>
              <a:buSzPts val="6000"/>
              <a:buFont typeface="Oswald"/>
              <a:buNone/>
              <a:defRPr sz="6000">
                <a:latin typeface="Oswald"/>
                <a:ea typeface="Oswald"/>
                <a:cs typeface="Oswald"/>
                <a:sym typeface="Oswald"/>
              </a:defRPr>
            </a:lvl2pPr>
            <a:lvl3pPr lvl="2" rtl="0" algn="ctr">
              <a:spcBef>
                <a:spcPts val="0"/>
              </a:spcBef>
              <a:spcAft>
                <a:spcPts val="0"/>
              </a:spcAft>
              <a:buSzPts val="6000"/>
              <a:buFont typeface="Oswald"/>
              <a:buNone/>
              <a:defRPr sz="6000">
                <a:latin typeface="Oswald"/>
                <a:ea typeface="Oswald"/>
                <a:cs typeface="Oswald"/>
                <a:sym typeface="Oswald"/>
              </a:defRPr>
            </a:lvl3pPr>
            <a:lvl4pPr lvl="3" rtl="0" algn="ctr">
              <a:spcBef>
                <a:spcPts val="0"/>
              </a:spcBef>
              <a:spcAft>
                <a:spcPts val="0"/>
              </a:spcAft>
              <a:buSzPts val="6000"/>
              <a:buFont typeface="Oswald"/>
              <a:buNone/>
              <a:defRPr sz="6000">
                <a:latin typeface="Oswald"/>
                <a:ea typeface="Oswald"/>
                <a:cs typeface="Oswald"/>
                <a:sym typeface="Oswald"/>
              </a:defRPr>
            </a:lvl4pPr>
            <a:lvl5pPr lvl="4" rtl="0" algn="ctr">
              <a:spcBef>
                <a:spcPts val="0"/>
              </a:spcBef>
              <a:spcAft>
                <a:spcPts val="0"/>
              </a:spcAft>
              <a:buSzPts val="6000"/>
              <a:buFont typeface="Oswald"/>
              <a:buNone/>
              <a:defRPr sz="6000">
                <a:latin typeface="Oswald"/>
                <a:ea typeface="Oswald"/>
                <a:cs typeface="Oswald"/>
                <a:sym typeface="Oswald"/>
              </a:defRPr>
            </a:lvl5pPr>
            <a:lvl6pPr lvl="5" rtl="0" algn="ctr">
              <a:spcBef>
                <a:spcPts val="0"/>
              </a:spcBef>
              <a:spcAft>
                <a:spcPts val="0"/>
              </a:spcAft>
              <a:buSzPts val="6000"/>
              <a:buFont typeface="Oswald"/>
              <a:buNone/>
              <a:defRPr sz="6000">
                <a:latin typeface="Oswald"/>
                <a:ea typeface="Oswald"/>
                <a:cs typeface="Oswald"/>
                <a:sym typeface="Oswald"/>
              </a:defRPr>
            </a:lvl6pPr>
            <a:lvl7pPr lvl="6" rtl="0" algn="ctr">
              <a:spcBef>
                <a:spcPts val="0"/>
              </a:spcBef>
              <a:spcAft>
                <a:spcPts val="0"/>
              </a:spcAft>
              <a:buSzPts val="6000"/>
              <a:buFont typeface="Oswald"/>
              <a:buNone/>
              <a:defRPr sz="6000">
                <a:latin typeface="Oswald"/>
                <a:ea typeface="Oswald"/>
                <a:cs typeface="Oswald"/>
                <a:sym typeface="Oswald"/>
              </a:defRPr>
            </a:lvl7pPr>
            <a:lvl8pPr lvl="7" rtl="0" algn="ctr">
              <a:spcBef>
                <a:spcPts val="0"/>
              </a:spcBef>
              <a:spcAft>
                <a:spcPts val="0"/>
              </a:spcAft>
              <a:buSzPts val="6000"/>
              <a:buFont typeface="Oswald"/>
              <a:buNone/>
              <a:defRPr sz="6000">
                <a:latin typeface="Oswald"/>
                <a:ea typeface="Oswald"/>
                <a:cs typeface="Oswald"/>
                <a:sym typeface="Oswald"/>
              </a:defRPr>
            </a:lvl8pPr>
            <a:lvl9pPr lvl="8" rtl="0" algn="ctr">
              <a:spcBef>
                <a:spcPts val="0"/>
              </a:spcBef>
              <a:spcAft>
                <a:spcPts val="0"/>
              </a:spcAft>
              <a:buSzPts val="6000"/>
              <a:buFont typeface="Oswald"/>
              <a:buNone/>
              <a:defRPr sz="6000">
                <a:latin typeface="Oswald"/>
                <a:ea typeface="Oswald"/>
                <a:cs typeface="Oswald"/>
                <a:sym typeface="Oswald"/>
              </a:defRPr>
            </a:lvl9pPr>
          </a:lstStyle>
          <a:p>
            <a:r>
              <a:t>xx%</a:t>
            </a:r>
          </a:p>
        </p:txBody>
      </p:sp>
      <p:sp>
        <p:nvSpPr>
          <p:cNvPr id="66" name="Google Shape;66;p14"/>
          <p:cNvSpPr txBox="1"/>
          <p:nvPr>
            <p:ph hasCustomPrompt="1" idx="4" type="title"/>
          </p:nvPr>
        </p:nvSpPr>
        <p:spPr>
          <a:xfrm>
            <a:off x="4571963" y="1305150"/>
            <a:ext cx="953100" cy="1787700"/>
          </a:xfrm>
          <a:prstGeom prst="rect">
            <a:avLst/>
          </a:prstGeom>
        </p:spPr>
        <p:txBody>
          <a:bodyPr anchorCtr="0" anchor="ctr" bIns="91425" lIns="91425" spcFirstLastPara="1" rIns="91425" wrap="square" tIns="91425">
            <a:spAutoFit/>
          </a:bodyPr>
          <a:lstStyle>
            <a:lvl1pPr lvl="0" rtl="0" algn="ctr">
              <a:spcBef>
                <a:spcPts val="0"/>
              </a:spcBef>
              <a:spcAft>
                <a:spcPts val="0"/>
              </a:spcAft>
              <a:buSzPts val="6000"/>
              <a:buNone/>
              <a:defRPr sz="6000"/>
            </a:lvl1pPr>
            <a:lvl2pPr lvl="1" rtl="0" algn="ctr">
              <a:spcBef>
                <a:spcPts val="0"/>
              </a:spcBef>
              <a:spcAft>
                <a:spcPts val="0"/>
              </a:spcAft>
              <a:buSzPts val="6000"/>
              <a:buFont typeface="Oswald"/>
              <a:buNone/>
              <a:defRPr sz="6000">
                <a:latin typeface="Oswald"/>
                <a:ea typeface="Oswald"/>
                <a:cs typeface="Oswald"/>
                <a:sym typeface="Oswald"/>
              </a:defRPr>
            </a:lvl2pPr>
            <a:lvl3pPr lvl="2" rtl="0" algn="ctr">
              <a:spcBef>
                <a:spcPts val="0"/>
              </a:spcBef>
              <a:spcAft>
                <a:spcPts val="0"/>
              </a:spcAft>
              <a:buSzPts val="6000"/>
              <a:buFont typeface="Oswald"/>
              <a:buNone/>
              <a:defRPr sz="6000">
                <a:latin typeface="Oswald"/>
                <a:ea typeface="Oswald"/>
                <a:cs typeface="Oswald"/>
                <a:sym typeface="Oswald"/>
              </a:defRPr>
            </a:lvl3pPr>
            <a:lvl4pPr lvl="3" rtl="0" algn="ctr">
              <a:spcBef>
                <a:spcPts val="0"/>
              </a:spcBef>
              <a:spcAft>
                <a:spcPts val="0"/>
              </a:spcAft>
              <a:buSzPts val="6000"/>
              <a:buFont typeface="Oswald"/>
              <a:buNone/>
              <a:defRPr sz="6000">
                <a:latin typeface="Oswald"/>
                <a:ea typeface="Oswald"/>
                <a:cs typeface="Oswald"/>
                <a:sym typeface="Oswald"/>
              </a:defRPr>
            </a:lvl4pPr>
            <a:lvl5pPr lvl="4" rtl="0" algn="ctr">
              <a:spcBef>
                <a:spcPts val="0"/>
              </a:spcBef>
              <a:spcAft>
                <a:spcPts val="0"/>
              </a:spcAft>
              <a:buSzPts val="6000"/>
              <a:buFont typeface="Oswald"/>
              <a:buNone/>
              <a:defRPr sz="6000">
                <a:latin typeface="Oswald"/>
                <a:ea typeface="Oswald"/>
                <a:cs typeface="Oswald"/>
                <a:sym typeface="Oswald"/>
              </a:defRPr>
            </a:lvl5pPr>
            <a:lvl6pPr lvl="5" rtl="0" algn="ctr">
              <a:spcBef>
                <a:spcPts val="0"/>
              </a:spcBef>
              <a:spcAft>
                <a:spcPts val="0"/>
              </a:spcAft>
              <a:buSzPts val="6000"/>
              <a:buFont typeface="Oswald"/>
              <a:buNone/>
              <a:defRPr sz="6000">
                <a:latin typeface="Oswald"/>
                <a:ea typeface="Oswald"/>
                <a:cs typeface="Oswald"/>
                <a:sym typeface="Oswald"/>
              </a:defRPr>
            </a:lvl6pPr>
            <a:lvl7pPr lvl="6" rtl="0" algn="ctr">
              <a:spcBef>
                <a:spcPts val="0"/>
              </a:spcBef>
              <a:spcAft>
                <a:spcPts val="0"/>
              </a:spcAft>
              <a:buSzPts val="6000"/>
              <a:buFont typeface="Oswald"/>
              <a:buNone/>
              <a:defRPr sz="6000">
                <a:latin typeface="Oswald"/>
                <a:ea typeface="Oswald"/>
                <a:cs typeface="Oswald"/>
                <a:sym typeface="Oswald"/>
              </a:defRPr>
            </a:lvl7pPr>
            <a:lvl8pPr lvl="7" rtl="0" algn="ctr">
              <a:spcBef>
                <a:spcPts val="0"/>
              </a:spcBef>
              <a:spcAft>
                <a:spcPts val="0"/>
              </a:spcAft>
              <a:buSzPts val="6000"/>
              <a:buFont typeface="Oswald"/>
              <a:buNone/>
              <a:defRPr sz="6000">
                <a:latin typeface="Oswald"/>
                <a:ea typeface="Oswald"/>
                <a:cs typeface="Oswald"/>
                <a:sym typeface="Oswald"/>
              </a:defRPr>
            </a:lvl8pPr>
            <a:lvl9pPr lvl="8" rtl="0" algn="ctr">
              <a:spcBef>
                <a:spcPts val="0"/>
              </a:spcBef>
              <a:spcAft>
                <a:spcPts val="0"/>
              </a:spcAft>
              <a:buSzPts val="6000"/>
              <a:buFont typeface="Oswald"/>
              <a:buNone/>
              <a:defRPr sz="6000">
                <a:latin typeface="Oswald"/>
                <a:ea typeface="Oswald"/>
                <a:cs typeface="Oswald"/>
                <a:sym typeface="Oswald"/>
              </a:defRPr>
            </a:lvl9pPr>
          </a:lstStyle>
          <a:p>
            <a:r>
              <a:t>xx%</a:t>
            </a:r>
          </a:p>
        </p:txBody>
      </p:sp>
      <p:sp>
        <p:nvSpPr>
          <p:cNvPr id="67" name="Google Shape;67;p14"/>
          <p:cNvSpPr txBox="1"/>
          <p:nvPr>
            <p:ph hasCustomPrompt="1" idx="5" type="title"/>
          </p:nvPr>
        </p:nvSpPr>
        <p:spPr>
          <a:xfrm>
            <a:off x="4571963" y="3092850"/>
            <a:ext cx="953100" cy="1787700"/>
          </a:xfrm>
          <a:prstGeom prst="rect">
            <a:avLst/>
          </a:prstGeom>
        </p:spPr>
        <p:txBody>
          <a:bodyPr anchorCtr="0" anchor="ctr" bIns="91425" lIns="91425" spcFirstLastPara="1" rIns="91425" wrap="square" tIns="91425">
            <a:spAutoFit/>
          </a:bodyPr>
          <a:lstStyle>
            <a:lvl1pPr lvl="0" rtl="0" algn="ctr">
              <a:spcBef>
                <a:spcPts val="0"/>
              </a:spcBef>
              <a:spcAft>
                <a:spcPts val="0"/>
              </a:spcAft>
              <a:buSzPts val="6000"/>
              <a:buNone/>
              <a:defRPr sz="6000"/>
            </a:lvl1pPr>
            <a:lvl2pPr lvl="1" rtl="0" algn="ctr">
              <a:spcBef>
                <a:spcPts val="0"/>
              </a:spcBef>
              <a:spcAft>
                <a:spcPts val="0"/>
              </a:spcAft>
              <a:buSzPts val="6000"/>
              <a:buFont typeface="Oswald"/>
              <a:buNone/>
              <a:defRPr sz="6000">
                <a:latin typeface="Oswald"/>
                <a:ea typeface="Oswald"/>
                <a:cs typeface="Oswald"/>
                <a:sym typeface="Oswald"/>
              </a:defRPr>
            </a:lvl2pPr>
            <a:lvl3pPr lvl="2" rtl="0" algn="ctr">
              <a:spcBef>
                <a:spcPts val="0"/>
              </a:spcBef>
              <a:spcAft>
                <a:spcPts val="0"/>
              </a:spcAft>
              <a:buSzPts val="6000"/>
              <a:buFont typeface="Oswald"/>
              <a:buNone/>
              <a:defRPr sz="6000">
                <a:latin typeface="Oswald"/>
                <a:ea typeface="Oswald"/>
                <a:cs typeface="Oswald"/>
                <a:sym typeface="Oswald"/>
              </a:defRPr>
            </a:lvl3pPr>
            <a:lvl4pPr lvl="3" rtl="0" algn="ctr">
              <a:spcBef>
                <a:spcPts val="0"/>
              </a:spcBef>
              <a:spcAft>
                <a:spcPts val="0"/>
              </a:spcAft>
              <a:buSzPts val="6000"/>
              <a:buFont typeface="Oswald"/>
              <a:buNone/>
              <a:defRPr sz="6000">
                <a:latin typeface="Oswald"/>
                <a:ea typeface="Oswald"/>
                <a:cs typeface="Oswald"/>
                <a:sym typeface="Oswald"/>
              </a:defRPr>
            </a:lvl4pPr>
            <a:lvl5pPr lvl="4" rtl="0" algn="ctr">
              <a:spcBef>
                <a:spcPts val="0"/>
              </a:spcBef>
              <a:spcAft>
                <a:spcPts val="0"/>
              </a:spcAft>
              <a:buSzPts val="6000"/>
              <a:buFont typeface="Oswald"/>
              <a:buNone/>
              <a:defRPr sz="6000">
                <a:latin typeface="Oswald"/>
                <a:ea typeface="Oswald"/>
                <a:cs typeface="Oswald"/>
                <a:sym typeface="Oswald"/>
              </a:defRPr>
            </a:lvl5pPr>
            <a:lvl6pPr lvl="5" rtl="0" algn="ctr">
              <a:spcBef>
                <a:spcPts val="0"/>
              </a:spcBef>
              <a:spcAft>
                <a:spcPts val="0"/>
              </a:spcAft>
              <a:buSzPts val="6000"/>
              <a:buFont typeface="Oswald"/>
              <a:buNone/>
              <a:defRPr sz="6000">
                <a:latin typeface="Oswald"/>
                <a:ea typeface="Oswald"/>
                <a:cs typeface="Oswald"/>
                <a:sym typeface="Oswald"/>
              </a:defRPr>
            </a:lvl6pPr>
            <a:lvl7pPr lvl="6" rtl="0" algn="ctr">
              <a:spcBef>
                <a:spcPts val="0"/>
              </a:spcBef>
              <a:spcAft>
                <a:spcPts val="0"/>
              </a:spcAft>
              <a:buSzPts val="6000"/>
              <a:buFont typeface="Oswald"/>
              <a:buNone/>
              <a:defRPr sz="6000">
                <a:latin typeface="Oswald"/>
                <a:ea typeface="Oswald"/>
                <a:cs typeface="Oswald"/>
                <a:sym typeface="Oswald"/>
              </a:defRPr>
            </a:lvl7pPr>
            <a:lvl8pPr lvl="7" rtl="0" algn="ctr">
              <a:spcBef>
                <a:spcPts val="0"/>
              </a:spcBef>
              <a:spcAft>
                <a:spcPts val="0"/>
              </a:spcAft>
              <a:buSzPts val="6000"/>
              <a:buFont typeface="Oswald"/>
              <a:buNone/>
              <a:defRPr sz="6000">
                <a:latin typeface="Oswald"/>
                <a:ea typeface="Oswald"/>
                <a:cs typeface="Oswald"/>
                <a:sym typeface="Oswald"/>
              </a:defRPr>
            </a:lvl8pPr>
            <a:lvl9pPr lvl="8" rtl="0" algn="ctr">
              <a:spcBef>
                <a:spcPts val="0"/>
              </a:spcBef>
              <a:spcAft>
                <a:spcPts val="0"/>
              </a:spcAft>
              <a:buSzPts val="6000"/>
              <a:buFont typeface="Oswald"/>
              <a:buNone/>
              <a:defRPr sz="6000">
                <a:latin typeface="Oswald"/>
                <a:ea typeface="Oswald"/>
                <a:cs typeface="Oswald"/>
                <a:sym typeface="Oswald"/>
              </a:defRPr>
            </a:lvl9pPr>
          </a:lstStyle>
          <a:p>
            <a:r>
              <a:t>xx%</a:t>
            </a:r>
          </a:p>
        </p:txBody>
      </p:sp>
      <p:sp>
        <p:nvSpPr>
          <p:cNvPr id="68" name="Google Shape;68;p14"/>
          <p:cNvSpPr txBox="1"/>
          <p:nvPr>
            <p:ph idx="1" type="subTitle"/>
          </p:nvPr>
        </p:nvSpPr>
        <p:spPr>
          <a:xfrm>
            <a:off x="1417775" y="1723725"/>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69" name="Google Shape;69;p14"/>
          <p:cNvSpPr txBox="1"/>
          <p:nvPr>
            <p:ph idx="6" type="subTitle"/>
          </p:nvPr>
        </p:nvSpPr>
        <p:spPr>
          <a:xfrm>
            <a:off x="1417788" y="2097525"/>
            <a:ext cx="2954400" cy="6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70" name="Google Shape;70;p14"/>
          <p:cNvSpPr txBox="1"/>
          <p:nvPr>
            <p:ph idx="7" type="subTitle"/>
          </p:nvPr>
        </p:nvSpPr>
        <p:spPr>
          <a:xfrm>
            <a:off x="5724850" y="1723725"/>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71" name="Google Shape;71;p14"/>
          <p:cNvSpPr txBox="1"/>
          <p:nvPr>
            <p:ph idx="8" type="subTitle"/>
          </p:nvPr>
        </p:nvSpPr>
        <p:spPr>
          <a:xfrm>
            <a:off x="5724863" y="2097525"/>
            <a:ext cx="2954400" cy="6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72" name="Google Shape;72;p14"/>
          <p:cNvSpPr txBox="1"/>
          <p:nvPr>
            <p:ph idx="9" type="subTitle"/>
          </p:nvPr>
        </p:nvSpPr>
        <p:spPr>
          <a:xfrm>
            <a:off x="1417775" y="3516075"/>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73" name="Google Shape;73;p14"/>
          <p:cNvSpPr txBox="1"/>
          <p:nvPr>
            <p:ph idx="13" type="subTitle"/>
          </p:nvPr>
        </p:nvSpPr>
        <p:spPr>
          <a:xfrm>
            <a:off x="1417788" y="3889868"/>
            <a:ext cx="2954400" cy="6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74" name="Google Shape;74;p14"/>
          <p:cNvSpPr txBox="1"/>
          <p:nvPr>
            <p:ph idx="14" type="subTitle"/>
          </p:nvPr>
        </p:nvSpPr>
        <p:spPr>
          <a:xfrm>
            <a:off x="5724850" y="3516075"/>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75" name="Google Shape;75;p14"/>
          <p:cNvSpPr txBox="1"/>
          <p:nvPr>
            <p:ph idx="15" type="subTitle"/>
          </p:nvPr>
        </p:nvSpPr>
        <p:spPr>
          <a:xfrm>
            <a:off x="5724850" y="3889868"/>
            <a:ext cx="2954400" cy="6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76" name="Google Shape;76;p14"/>
          <p:cNvSpPr txBox="1"/>
          <p:nvPr>
            <p:ph idx="12" type="sldNum"/>
          </p:nvPr>
        </p:nvSpPr>
        <p:spPr>
          <a:xfrm>
            <a:off x="8556784" y="4749851"/>
            <a:ext cx="548700" cy="338700"/>
          </a:xfrm>
          <a:prstGeom prst="rect">
            <a:avLst/>
          </a:prstGeom>
        </p:spPr>
        <p:txBody>
          <a:bodyPr anchorCtr="0" anchor="t" bIns="91425" lIns="91425" spcFirstLastPara="1" rIns="91425" wrap="square" tIns="91425">
            <a:sp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_1_1_1_1">
    <p:bg>
      <p:bgPr>
        <a:solidFill>
          <a:schemeClr val="lt1"/>
        </a:solidFill>
      </p:bgPr>
    </p:bg>
    <p:spTree>
      <p:nvGrpSpPr>
        <p:cNvPr id="77" name="Shape 77"/>
        <p:cNvGrpSpPr/>
        <p:nvPr/>
      </p:nvGrpSpPr>
      <p:grpSpPr>
        <a:xfrm>
          <a:off x="0" y="0"/>
          <a:ext cx="0" cy="0"/>
          <a:chOff x="0" y="0"/>
          <a:chExt cx="0" cy="0"/>
        </a:xfrm>
      </p:grpSpPr>
      <p:pic>
        <p:nvPicPr>
          <p:cNvPr id="78" name="Google Shape;78;p15"/>
          <p:cNvPicPr preferRelativeResize="0"/>
          <p:nvPr/>
        </p:nvPicPr>
        <p:blipFill rotWithShape="1">
          <a:blip r:embed="rId2">
            <a:alphaModFix/>
          </a:blip>
          <a:srcRect b="0" l="55104" r="0" t="0"/>
          <a:stretch/>
        </p:blipFill>
        <p:spPr>
          <a:xfrm>
            <a:off x="5038350" y="0"/>
            <a:ext cx="4103701" cy="5143500"/>
          </a:xfrm>
          <a:prstGeom prst="rect">
            <a:avLst/>
          </a:prstGeom>
          <a:noFill/>
          <a:ln>
            <a:noFill/>
          </a:ln>
        </p:spPr>
      </p:pic>
      <p:cxnSp>
        <p:nvCxnSpPr>
          <p:cNvPr id="79" name="Google Shape;79;p15"/>
          <p:cNvCxnSpPr/>
          <p:nvPr/>
        </p:nvCxnSpPr>
        <p:spPr>
          <a:xfrm>
            <a:off x="5038350" y="-5550"/>
            <a:ext cx="0" cy="5154600"/>
          </a:xfrm>
          <a:prstGeom prst="straightConnector1">
            <a:avLst/>
          </a:prstGeom>
          <a:noFill/>
          <a:ln cap="flat" cmpd="sng" w="76200">
            <a:solidFill>
              <a:schemeClr val="dk2"/>
            </a:solidFill>
            <a:prstDash val="solid"/>
            <a:round/>
            <a:headEnd len="med" w="med" type="none"/>
            <a:tailEnd len="med" w="med" type="none"/>
          </a:ln>
        </p:spPr>
      </p:cxnSp>
      <p:sp>
        <p:nvSpPr>
          <p:cNvPr id="80" name="Google Shape;80;p15"/>
          <p:cNvSpPr txBox="1"/>
          <p:nvPr>
            <p:ph idx="12" type="sldNum"/>
          </p:nvPr>
        </p:nvSpPr>
        <p:spPr>
          <a:xfrm>
            <a:off x="8556784" y="4749851"/>
            <a:ext cx="548700" cy="338700"/>
          </a:xfrm>
          <a:prstGeom prst="rect">
            <a:avLst/>
          </a:prstGeom>
        </p:spPr>
        <p:txBody>
          <a:bodyPr anchorCtr="0" anchor="t" bIns="91425" lIns="91425" spcFirstLastPara="1" rIns="91425" wrap="square" tIns="91425">
            <a:sp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rgbClr val="FFFCF2"/>
        </a:solidFill>
      </p:bgPr>
    </p:bg>
    <p:spTree>
      <p:nvGrpSpPr>
        <p:cNvPr id="81" name="Shape 81"/>
        <p:cNvGrpSpPr/>
        <p:nvPr/>
      </p:nvGrpSpPr>
      <p:grpSpPr>
        <a:xfrm>
          <a:off x="0" y="0"/>
          <a:ext cx="0" cy="0"/>
          <a:chOff x="0" y="0"/>
          <a:chExt cx="0" cy="0"/>
        </a:xfrm>
      </p:grpSpPr>
      <p:sp>
        <p:nvSpPr>
          <p:cNvPr id="82" name="Google Shape;82;p16"/>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txBox="1"/>
          <p:nvPr>
            <p:ph type="title"/>
          </p:nvPr>
        </p:nvSpPr>
        <p:spPr>
          <a:xfrm>
            <a:off x="713225" y="1097700"/>
            <a:ext cx="2544000" cy="2948100"/>
          </a:xfrm>
          <a:prstGeom prst="rect">
            <a:avLst/>
          </a:prstGeom>
        </p:spPr>
        <p:txBody>
          <a:bodyPr anchorCtr="0" anchor="t" bIns="91425" lIns="91425" spcFirstLastPara="1" rIns="91425" wrap="square" tIns="91425">
            <a:sp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cxnSp>
        <p:nvCxnSpPr>
          <p:cNvPr id="84" name="Google Shape;84;p16"/>
          <p:cNvCxnSpPr/>
          <p:nvPr/>
        </p:nvCxnSpPr>
        <p:spPr>
          <a:xfrm>
            <a:off x="3641075" y="257700"/>
            <a:ext cx="0" cy="4628100"/>
          </a:xfrm>
          <a:prstGeom prst="straightConnector1">
            <a:avLst/>
          </a:prstGeom>
          <a:noFill/>
          <a:ln cap="flat" cmpd="sng" w="19050">
            <a:solidFill>
              <a:schemeClr val="dk1"/>
            </a:solidFill>
            <a:prstDash val="solid"/>
            <a:round/>
            <a:headEnd len="med" w="med" type="none"/>
            <a:tailEnd len="med" w="med" type="none"/>
          </a:ln>
        </p:spPr>
      </p:cxnSp>
      <p:sp>
        <p:nvSpPr>
          <p:cNvPr id="85" name="Google Shape;85;p16"/>
          <p:cNvSpPr txBox="1"/>
          <p:nvPr>
            <p:ph idx="1" type="subTitle"/>
          </p:nvPr>
        </p:nvSpPr>
        <p:spPr>
          <a:xfrm>
            <a:off x="5039950" y="917700"/>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86" name="Google Shape;86;p16"/>
          <p:cNvSpPr txBox="1"/>
          <p:nvPr>
            <p:ph idx="2" type="subTitle"/>
          </p:nvPr>
        </p:nvSpPr>
        <p:spPr>
          <a:xfrm>
            <a:off x="5039950" y="1389275"/>
            <a:ext cx="2954400" cy="106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87" name="Google Shape;87;p16"/>
          <p:cNvSpPr txBox="1"/>
          <p:nvPr>
            <p:ph idx="3" type="subTitle"/>
          </p:nvPr>
        </p:nvSpPr>
        <p:spPr>
          <a:xfrm>
            <a:off x="5039950" y="2993400"/>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88" name="Google Shape;88;p16"/>
          <p:cNvSpPr txBox="1"/>
          <p:nvPr>
            <p:ph idx="4" type="subTitle"/>
          </p:nvPr>
        </p:nvSpPr>
        <p:spPr>
          <a:xfrm>
            <a:off x="5039950" y="3464975"/>
            <a:ext cx="2954400" cy="106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89" name="Google Shape;89;p16"/>
          <p:cNvSpPr txBox="1"/>
          <p:nvPr>
            <p:ph idx="12" type="sldNum"/>
          </p:nvPr>
        </p:nvSpPr>
        <p:spPr>
          <a:xfrm>
            <a:off x="8556784" y="4749851"/>
            <a:ext cx="548700" cy="338700"/>
          </a:xfrm>
          <a:prstGeom prst="rect">
            <a:avLst/>
          </a:prstGeom>
        </p:spPr>
        <p:txBody>
          <a:bodyPr anchorCtr="0" anchor="t" bIns="91425" lIns="91425" spcFirstLastPara="1" rIns="91425" wrap="square" tIns="91425">
            <a:sp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671250" y="2141250"/>
            <a:ext cx="7852200" cy="8610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6"/>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2" name="Shape 32"/>
        <p:cNvGrpSpPr/>
        <p:nvPr/>
      </p:nvGrpSpPr>
      <p:grpSpPr>
        <a:xfrm>
          <a:off x="0" y="0"/>
          <a:ext cx="0" cy="0"/>
          <a:chOff x="0" y="0"/>
          <a:chExt cx="0" cy="0"/>
        </a:xfrm>
      </p:grpSpPr>
      <p:sp>
        <p:nvSpPr>
          <p:cNvPr id="33" name="Google Shape;33;p8"/>
          <p:cNvSpPr txBox="1"/>
          <p:nvPr>
            <p:ph type="title"/>
          </p:nvPr>
        </p:nvSpPr>
        <p:spPr>
          <a:xfrm>
            <a:off x="490250" y="526350"/>
            <a:ext cx="6227100" cy="4090800"/>
          </a:xfrm>
          <a:prstGeom prst="rect">
            <a:avLst/>
          </a:prstGeom>
        </p:spPr>
        <p:txBody>
          <a:bodyPr anchorCtr="0" anchor="ctr" bIns="91425" lIns="91425" spcFirstLastPara="1" rIns="91425" wrap="square" tIns="91425">
            <a:sp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4" name="Google Shape;34;p8"/>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 name="Google Shape;3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8" name="Google Shape;38;p9"/>
          <p:cNvSpPr txBox="1"/>
          <p:nvPr>
            <p:ph type="title"/>
          </p:nvPr>
        </p:nvSpPr>
        <p:spPr>
          <a:xfrm>
            <a:off x="265500" y="1081400"/>
            <a:ext cx="4045200" cy="1710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45201"/>
            <a:ext cx="4045200" cy="13455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0" name="Google Shape;40;p9"/>
          <p:cNvSpPr txBox="1"/>
          <p:nvPr>
            <p:ph idx="2" type="body"/>
          </p:nvPr>
        </p:nvSpPr>
        <p:spPr>
          <a:xfrm>
            <a:off x="4939500" y="724200"/>
            <a:ext cx="3837000" cy="3695100"/>
          </a:xfrm>
          <a:prstGeom prst="rect">
            <a:avLst/>
          </a:prstGeom>
        </p:spPr>
        <p:txBody>
          <a:bodyPr anchorCtr="0" anchor="ctr" bIns="91425" lIns="91425" spcFirstLastPara="1" rIns="91425" wrap="square" tIns="91425">
            <a:sp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1" name="Google Shape;41;p9"/>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4" name="Google Shape;44;p10"/>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sp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38700"/>
          </a:xfrm>
          <a:prstGeom prst="rect">
            <a:avLst/>
          </a:prstGeom>
          <a:noFill/>
          <a:ln>
            <a:noFill/>
          </a:ln>
        </p:spPr>
        <p:txBody>
          <a:bodyPr anchorCtr="0" anchor="ctr" bIns="91425" lIns="91425" spcFirstLastPara="1" rIns="91425" wrap="square" tIns="91425">
            <a:sp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docs.google.com/spreadsheets/d/1UcrH4ywiZGlrS9t7YrfyP2ajN-Sz5kykUOp2jWt7pwA/edit?usp=sharin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drive.google.com/file/d/1BUoW2Y9XpqVI5ttmO0V7i7mnwPziCBt7/view" TargetMode="External"/><Relationship Id="rId4"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docs.google.com/spreadsheets/d/1zHCVng5xGsVUuaB3B9JtSP9VV3IqcaLl-uWO0Y9_PkM/edit?usp=sharin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95" name="Google Shape;95;p17"/>
          <p:cNvSpPr/>
          <p:nvPr/>
        </p:nvSpPr>
        <p:spPr>
          <a:xfrm>
            <a:off x="264900" y="254550"/>
            <a:ext cx="8614200" cy="4634400"/>
          </a:xfrm>
          <a:prstGeom prst="rect">
            <a:avLst/>
          </a:prstGeom>
          <a:noFill/>
          <a:ln cap="flat" cmpd="sng" w="76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 name="Google Shape;96;p17"/>
          <p:cNvCxnSpPr/>
          <p:nvPr/>
        </p:nvCxnSpPr>
        <p:spPr>
          <a:xfrm>
            <a:off x="6004100" y="257700"/>
            <a:ext cx="0" cy="4628100"/>
          </a:xfrm>
          <a:prstGeom prst="straightConnector1">
            <a:avLst/>
          </a:prstGeom>
          <a:noFill/>
          <a:ln cap="flat" cmpd="sng" w="76200">
            <a:solidFill>
              <a:srgbClr val="000000"/>
            </a:solidFill>
            <a:prstDash val="solid"/>
            <a:round/>
            <a:headEnd len="med" w="med" type="none"/>
            <a:tailEnd len="med" w="med" type="none"/>
          </a:ln>
        </p:spPr>
      </p:cxnSp>
      <p:sp>
        <p:nvSpPr>
          <p:cNvPr id="97" name="Google Shape;97;p17"/>
          <p:cNvSpPr txBox="1"/>
          <p:nvPr>
            <p:ph type="ctrTitle"/>
          </p:nvPr>
        </p:nvSpPr>
        <p:spPr>
          <a:xfrm>
            <a:off x="288900" y="909300"/>
            <a:ext cx="5730900" cy="1662300"/>
          </a:xfrm>
          <a:prstGeom prst="rect">
            <a:avLst/>
          </a:prstGeom>
        </p:spPr>
        <p:txBody>
          <a:bodyPr anchorCtr="0" anchor="b" bIns="91425" lIns="91425" spcFirstLastPara="1" rIns="91425" wrap="square" tIns="91425">
            <a:spAutoFit/>
          </a:bodyPr>
          <a:lstStyle/>
          <a:p>
            <a:pPr indent="0" lvl="0" marL="0" marR="292768" rtl="0" algn="r">
              <a:spcBef>
                <a:spcPts val="0"/>
              </a:spcBef>
              <a:spcAft>
                <a:spcPts val="0"/>
              </a:spcAft>
              <a:buNone/>
            </a:pPr>
            <a:r>
              <a:rPr lang="en"/>
              <a:t>Multi-Use </a:t>
            </a:r>
            <a:endParaRPr/>
          </a:p>
          <a:p>
            <a:pPr indent="0" lvl="0" marL="0" marR="292768" rtl="0" algn="r">
              <a:spcBef>
                <a:spcPts val="0"/>
              </a:spcBef>
              <a:spcAft>
                <a:spcPts val="0"/>
              </a:spcAft>
              <a:buNone/>
            </a:pPr>
            <a:r>
              <a:rPr lang="en"/>
              <a:t>Trails</a:t>
            </a:r>
            <a:endParaRPr/>
          </a:p>
        </p:txBody>
      </p:sp>
      <p:sp>
        <p:nvSpPr>
          <p:cNvPr id="98" name="Google Shape;98;p17"/>
          <p:cNvSpPr txBox="1"/>
          <p:nvPr>
            <p:ph idx="1" type="subTitle"/>
          </p:nvPr>
        </p:nvSpPr>
        <p:spPr>
          <a:xfrm>
            <a:off x="288750" y="2941200"/>
            <a:ext cx="5730900" cy="1293000"/>
          </a:xfrm>
          <a:prstGeom prst="rect">
            <a:avLst/>
          </a:prstGeom>
        </p:spPr>
        <p:txBody>
          <a:bodyPr anchorCtr="0" anchor="t" bIns="91425" lIns="91425" spcFirstLastPara="1" rIns="91425" wrap="square" tIns="91425">
            <a:spAutoFit/>
          </a:bodyPr>
          <a:lstStyle/>
          <a:p>
            <a:pPr indent="0" lvl="0" marL="228600" rtl="0" algn="l">
              <a:spcBef>
                <a:spcPts val="0"/>
              </a:spcBef>
              <a:spcAft>
                <a:spcPts val="0"/>
              </a:spcAft>
              <a:buNone/>
            </a:pPr>
            <a:r>
              <a:rPr lang="en" sz="1800"/>
              <a:t>Logan Martin &amp; Emma Heisig</a:t>
            </a:r>
            <a:endParaRPr sz="1800"/>
          </a:p>
          <a:p>
            <a:pPr indent="0" lvl="0" marL="228600" rtl="0" algn="l">
              <a:spcBef>
                <a:spcPts val="0"/>
              </a:spcBef>
              <a:spcAft>
                <a:spcPts val="0"/>
              </a:spcAft>
              <a:buNone/>
            </a:pPr>
            <a:r>
              <a:rPr lang="en" sz="1800"/>
              <a:t>Mr. </a:t>
            </a:r>
            <a:r>
              <a:rPr lang="en" sz="1800"/>
              <a:t>Matthew </a:t>
            </a:r>
            <a:r>
              <a:rPr lang="en" sz="1800"/>
              <a:t>Miller</a:t>
            </a:r>
            <a:endParaRPr sz="1800"/>
          </a:p>
          <a:p>
            <a:pPr indent="0" lvl="0" marL="228600" rtl="0" algn="l">
              <a:spcBef>
                <a:spcPts val="0"/>
              </a:spcBef>
              <a:spcAft>
                <a:spcPts val="0"/>
              </a:spcAft>
              <a:buNone/>
            </a:pPr>
            <a:r>
              <a:rPr lang="en" sz="1800"/>
              <a:t>DE Capstone Engineering</a:t>
            </a:r>
            <a:endParaRPr sz="1800"/>
          </a:p>
          <a:p>
            <a:pPr indent="0" lvl="0" marL="228600" rtl="0" algn="l">
              <a:spcBef>
                <a:spcPts val="0"/>
              </a:spcBef>
              <a:spcAft>
                <a:spcPts val="0"/>
              </a:spcAft>
              <a:buNone/>
            </a:pPr>
            <a:r>
              <a:rPr lang="en" sz="1800"/>
              <a:t>14 May 2024</a:t>
            </a:r>
            <a:endParaRPr sz="1800"/>
          </a:p>
        </p:txBody>
      </p:sp>
      <p:pic>
        <p:nvPicPr>
          <p:cNvPr id="99" name="Google Shape;99;p17"/>
          <p:cNvPicPr preferRelativeResize="0"/>
          <p:nvPr/>
        </p:nvPicPr>
        <p:blipFill rotWithShape="1">
          <a:blip r:embed="rId3">
            <a:alphaModFix/>
          </a:blip>
          <a:srcRect b="5180" l="65840" r="2897" t="5189"/>
          <a:stretch/>
        </p:blipFill>
        <p:spPr>
          <a:xfrm>
            <a:off x="6019800" y="266700"/>
            <a:ext cx="2857498" cy="4610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6"/>
          <p:cNvSpPr txBox="1"/>
          <p:nvPr>
            <p:ph type="title"/>
          </p:nvPr>
        </p:nvSpPr>
        <p:spPr>
          <a:xfrm>
            <a:off x="311700" y="445025"/>
            <a:ext cx="8520600" cy="646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Data We Collected - Part 2 of 3: Biking Need</a:t>
            </a:r>
            <a:endParaRPr/>
          </a:p>
        </p:txBody>
      </p:sp>
      <p:sp>
        <p:nvSpPr>
          <p:cNvPr id="193" name="Google Shape;193;p26"/>
          <p:cNvSpPr txBox="1"/>
          <p:nvPr>
            <p:ph idx="1" type="body"/>
          </p:nvPr>
        </p:nvSpPr>
        <p:spPr>
          <a:xfrm>
            <a:off x="311700" y="1152475"/>
            <a:ext cx="8520600" cy="3389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u="sng">
                <a:solidFill>
                  <a:schemeClr val="hlink"/>
                </a:solidFill>
                <a:hlinkClick r:id="rId3"/>
              </a:rPr>
              <a:t>Sanitized Biking Survey Response</a:t>
            </a:r>
            <a:r>
              <a:rPr lang="en" u="sng">
                <a:solidFill>
                  <a:schemeClr val="accent5"/>
                </a:solidFill>
              </a:rPr>
              <a:t>s</a:t>
            </a:r>
            <a:endParaRPr/>
          </a:p>
          <a:p>
            <a:pPr indent="0" lvl="0" marL="0" rtl="0" algn="l">
              <a:spcBef>
                <a:spcPts val="1200"/>
              </a:spcBef>
              <a:spcAft>
                <a:spcPts val="0"/>
              </a:spcAft>
              <a:buNone/>
            </a:pPr>
            <a:r>
              <a:rPr i="1" lang="en"/>
              <a:t>Q:</a:t>
            </a:r>
            <a:r>
              <a:rPr i="1" lang="en"/>
              <a:t> Would you like to bike to school</a:t>
            </a:r>
            <a:r>
              <a:rPr i="1" lang="en"/>
              <a:t>?				Q: Would CHS benefit from more </a:t>
            </a:r>
            <a:endParaRPr i="1"/>
          </a:p>
          <a:p>
            <a:pPr indent="457200" lvl="0" marL="0" rtl="0" algn="l">
              <a:spcBef>
                <a:spcPts val="1200"/>
              </a:spcBef>
              <a:spcAft>
                <a:spcPts val="0"/>
              </a:spcAft>
              <a:buNone/>
            </a:pPr>
            <a:r>
              <a:rPr b="1" lang="en"/>
              <a:t>Total Respondents - 147						</a:t>
            </a:r>
            <a:r>
              <a:rPr i="1" lang="en"/>
              <a:t>bike racks?</a:t>
            </a:r>
            <a:endParaRPr b="1"/>
          </a:p>
          <a:p>
            <a:pPr indent="0" lvl="0" marL="0" rtl="0" algn="l">
              <a:spcBef>
                <a:spcPts val="1200"/>
              </a:spcBef>
              <a:spcAft>
                <a:spcPts val="0"/>
              </a:spcAft>
              <a:buNone/>
            </a:pPr>
            <a:r>
              <a:rPr lang="en"/>
              <a:t>“I would not”</a:t>
            </a:r>
            <a:r>
              <a:rPr lang="en"/>
              <a:t> - 95</a:t>
            </a:r>
            <a:r>
              <a:rPr lang="en" sz="1200"/>
              <a:t> (65%)</a:t>
            </a:r>
            <a:r>
              <a:rPr lang="en"/>
              <a:t>							“No” - 39</a:t>
            </a:r>
            <a:r>
              <a:rPr lang="en" sz="1200"/>
              <a:t> (27%)</a:t>
            </a:r>
            <a:endParaRPr sz="600"/>
          </a:p>
          <a:p>
            <a:pPr indent="0" lvl="0" marL="0" rtl="0" algn="l">
              <a:spcBef>
                <a:spcPts val="1200"/>
              </a:spcBef>
              <a:spcAft>
                <a:spcPts val="0"/>
              </a:spcAft>
              <a:buNone/>
            </a:pPr>
            <a:r>
              <a:rPr lang="en"/>
              <a:t>“Yes, but I can’t” - 32</a:t>
            </a:r>
            <a:r>
              <a:rPr lang="en" sz="1200"/>
              <a:t> (22%)						</a:t>
            </a:r>
            <a:r>
              <a:rPr lang="en"/>
              <a:t>“Yes” - 108</a:t>
            </a:r>
            <a:r>
              <a:rPr lang="en" sz="1200"/>
              <a:t> (73%)</a:t>
            </a:r>
            <a:endParaRPr sz="1200"/>
          </a:p>
          <a:p>
            <a:pPr indent="0" lvl="0" marL="0" rtl="0" algn="l">
              <a:spcBef>
                <a:spcPts val="1200"/>
              </a:spcBef>
              <a:spcAft>
                <a:spcPts val="0"/>
              </a:spcAft>
              <a:buNone/>
            </a:pPr>
            <a:r>
              <a:rPr lang="en"/>
              <a:t>“I already do</a:t>
            </a:r>
            <a:r>
              <a:rPr lang="en"/>
              <a:t>.” - 20</a:t>
            </a:r>
            <a:r>
              <a:rPr lang="en" sz="1200"/>
              <a:t> </a:t>
            </a:r>
            <a:r>
              <a:rPr lang="en" sz="1200"/>
              <a:t>(13</a:t>
            </a:r>
            <a:r>
              <a:rPr lang="en" sz="1200"/>
              <a:t>%)							</a:t>
            </a:r>
            <a:endParaRPr sz="1200"/>
          </a:p>
          <a:p>
            <a:pPr indent="0" lvl="0" marL="0" rtl="0" algn="ctr">
              <a:spcBef>
                <a:spcPts val="1200"/>
              </a:spcBef>
              <a:spcAft>
                <a:spcPts val="1200"/>
              </a:spcAft>
              <a:buNone/>
            </a:pPr>
            <a:r>
              <a:rPr lang="en" sz="2400">
                <a:solidFill>
                  <a:schemeClr val="accent5"/>
                </a:solidFill>
              </a:rPr>
              <a:t>What Stops People: Distance, Time, </a:t>
            </a:r>
            <a:r>
              <a:rPr lang="en" sz="2400">
                <a:solidFill>
                  <a:schemeClr val="accent5"/>
                </a:solidFill>
              </a:rPr>
              <a:t>Infrastructure</a:t>
            </a:r>
            <a:endParaRPr sz="2400">
              <a:solidFill>
                <a:schemeClr val="accent5"/>
              </a:solidFill>
            </a:endParaRPr>
          </a:p>
        </p:txBody>
      </p:sp>
      <p:sp>
        <p:nvSpPr>
          <p:cNvPr id="194" name="Google Shape;194;p26"/>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8" name="Shape 198"/>
        <p:cNvGrpSpPr/>
        <p:nvPr/>
      </p:nvGrpSpPr>
      <p:grpSpPr>
        <a:xfrm>
          <a:off x="0" y="0"/>
          <a:ext cx="0" cy="0"/>
          <a:chOff x="0" y="0"/>
          <a:chExt cx="0" cy="0"/>
        </a:xfrm>
      </p:grpSpPr>
      <p:sp>
        <p:nvSpPr>
          <p:cNvPr id="199" name="Google Shape;199;p27"/>
          <p:cNvSpPr txBox="1"/>
          <p:nvPr>
            <p:ph type="title"/>
          </p:nvPr>
        </p:nvSpPr>
        <p:spPr>
          <a:xfrm>
            <a:off x="6858025" y="0"/>
            <a:ext cx="2286000" cy="514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Data We Collected - Part 3 of 3: Triangle Trail</a:t>
            </a:r>
            <a:endParaRPr/>
          </a:p>
        </p:txBody>
      </p:sp>
      <p:sp>
        <p:nvSpPr>
          <p:cNvPr id="200" name="Google Shape;200;p27"/>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pic>
        <p:nvPicPr>
          <p:cNvPr id="201" name="Google Shape;201;p27"/>
          <p:cNvPicPr preferRelativeResize="0"/>
          <p:nvPr/>
        </p:nvPicPr>
        <p:blipFill>
          <a:blip r:embed="rId3">
            <a:alphaModFix/>
          </a:blip>
          <a:stretch>
            <a:fillRect/>
          </a:stretch>
        </p:blipFill>
        <p:spPr>
          <a:xfrm>
            <a:off x="0" y="1"/>
            <a:ext cx="685802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txBox="1"/>
          <p:nvPr>
            <p:ph type="title"/>
          </p:nvPr>
        </p:nvSpPr>
        <p:spPr>
          <a:xfrm>
            <a:off x="311700" y="445025"/>
            <a:ext cx="8520600" cy="646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Physical Counter: Intro - Part 1 of 2</a:t>
            </a:r>
            <a:endParaRPr/>
          </a:p>
        </p:txBody>
      </p:sp>
      <p:sp>
        <p:nvSpPr>
          <p:cNvPr id="207" name="Google Shape;207;p28"/>
          <p:cNvSpPr txBox="1"/>
          <p:nvPr>
            <p:ph idx="1" type="body"/>
          </p:nvPr>
        </p:nvSpPr>
        <p:spPr>
          <a:xfrm>
            <a:off x="311700" y="1152475"/>
            <a:ext cx="4736100" cy="3307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a:t>Why we made this:</a:t>
            </a:r>
            <a:endParaRPr b="1"/>
          </a:p>
          <a:p>
            <a:pPr indent="0" lvl="0" marL="0" rtl="0" algn="l">
              <a:spcBef>
                <a:spcPts val="1200"/>
              </a:spcBef>
              <a:spcAft>
                <a:spcPts val="0"/>
              </a:spcAft>
              <a:buNone/>
            </a:pPr>
            <a:r>
              <a:rPr lang="en"/>
              <a:t>T</a:t>
            </a:r>
            <a:r>
              <a:rPr lang="en"/>
              <a:t>o better understand the design of a data collection counter.</a:t>
            </a:r>
            <a:endParaRPr/>
          </a:p>
          <a:p>
            <a:pPr indent="0" lvl="0" marL="0" rtl="0" algn="l">
              <a:spcBef>
                <a:spcPts val="1200"/>
              </a:spcBef>
              <a:spcAft>
                <a:spcPts val="0"/>
              </a:spcAft>
              <a:buNone/>
            </a:pPr>
            <a:r>
              <a:t/>
            </a:r>
            <a:endParaRPr/>
          </a:p>
          <a:p>
            <a:pPr indent="0" lvl="0" marL="0" rtl="0" algn="l">
              <a:spcBef>
                <a:spcPts val="1200"/>
              </a:spcBef>
              <a:spcAft>
                <a:spcPts val="0"/>
              </a:spcAft>
              <a:buNone/>
            </a:pPr>
            <a:r>
              <a:rPr b="1" lang="en"/>
              <a:t>What makes a "Good" counter?</a:t>
            </a:r>
            <a:endParaRPr b="1"/>
          </a:p>
          <a:p>
            <a:pPr indent="0" lvl="0" marL="0" rtl="0" algn="l">
              <a:spcBef>
                <a:spcPts val="1200"/>
              </a:spcBef>
              <a:spcAft>
                <a:spcPts val="1200"/>
              </a:spcAft>
              <a:buNone/>
            </a:pPr>
            <a:r>
              <a:rPr lang="en"/>
              <a:t>Having a long-range sensor, high battery power, reliable data collection and storage, and a way to reset the data on the counter.</a:t>
            </a:r>
            <a:endParaRPr/>
          </a:p>
        </p:txBody>
      </p:sp>
      <p:sp>
        <p:nvSpPr>
          <p:cNvPr id="208" name="Google Shape;208;p28"/>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pic>
        <p:nvPicPr>
          <p:cNvPr id="209" name="Google Shape;209;p28"/>
          <p:cNvPicPr preferRelativeResize="0"/>
          <p:nvPr/>
        </p:nvPicPr>
        <p:blipFill>
          <a:blip r:embed="rId3">
            <a:alphaModFix/>
          </a:blip>
          <a:stretch>
            <a:fillRect/>
          </a:stretch>
        </p:blipFill>
        <p:spPr>
          <a:xfrm>
            <a:off x="5858450" y="1424475"/>
            <a:ext cx="2707748" cy="2707748"/>
          </a:xfrm>
          <a:prstGeom prst="rect">
            <a:avLst/>
          </a:prstGeom>
          <a:noFill/>
          <a:ln cap="flat" cmpd="sng" w="76200">
            <a:solidFill>
              <a:srgbClr val="000000"/>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9"/>
          <p:cNvSpPr txBox="1"/>
          <p:nvPr>
            <p:ph type="title"/>
          </p:nvPr>
        </p:nvSpPr>
        <p:spPr>
          <a:xfrm>
            <a:off x="311700" y="445025"/>
            <a:ext cx="8520600" cy="646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a:t>
            </a:r>
            <a:r>
              <a:rPr lang="en"/>
              <a:t>Physical Counter: Redesign - Part 2 of 2</a:t>
            </a:r>
            <a:endParaRPr/>
          </a:p>
        </p:txBody>
      </p:sp>
      <p:sp>
        <p:nvSpPr>
          <p:cNvPr id="215" name="Google Shape;215;p29"/>
          <p:cNvSpPr txBox="1"/>
          <p:nvPr>
            <p:ph idx="1" type="body"/>
          </p:nvPr>
        </p:nvSpPr>
        <p:spPr>
          <a:xfrm>
            <a:off x="311700" y="1152475"/>
            <a:ext cx="5160300" cy="355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a:t>Downsides:</a:t>
            </a:r>
            <a:endParaRPr b="1"/>
          </a:p>
          <a:p>
            <a:pPr indent="-342900" lvl="0" marL="457200" rtl="0" algn="l">
              <a:spcBef>
                <a:spcPts val="1200"/>
              </a:spcBef>
              <a:spcAft>
                <a:spcPts val="0"/>
              </a:spcAft>
              <a:buSzPts val="1800"/>
              <a:buChar char="-"/>
            </a:pPr>
            <a:r>
              <a:rPr lang="en"/>
              <a:t>No Battery </a:t>
            </a:r>
            <a:endParaRPr/>
          </a:p>
          <a:p>
            <a:pPr indent="-317500" lvl="1" marL="914400" rtl="0" algn="l">
              <a:spcBef>
                <a:spcPts val="0"/>
              </a:spcBef>
              <a:spcAft>
                <a:spcPts val="0"/>
              </a:spcAft>
              <a:buSzPts val="1400"/>
              <a:buChar char="-"/>
            </a:pPr>
            <a:r>
              <a:rPr lang="en"/>
              <a:t>Needs to be plugged into computer to work.</a:t>
            </a:r>
            <a:endParaRPr/>
          </a:p>
          <a:p>
            <a:pPr indent="-342900" lvl="0" marL="457200" rtl="0" algn="l">
              <a:spcBef>
                <a:spcPts val="0"/>
              </a:spcBef>
              <a:spcAft>
                <a:spcPts val="0"/>
              </a:spcAft>
              <a:buSzPts val="1800"/>
              <a:buChar char="-"/>
            </a:pPr>
            <a:r>
              <a:rPr lang="en"/>
              <a:t>No Storage of data</a:t>
            </a:r>
            <a:endParaRPr/>
          </a:p>
          <a:p>
            <a:pPr indent="-342900" lvl="0" marL="457200" rtl="0" algn="l">
              <a:spcBef>
                <a:spcPts val="0"/>
              </a:spcBef>
              <a:spcAft>
                <a:spcPts val="0"/>
              </a:spcAft>
              <a:buSzPts val="1800"/>
              <a:buChar char="-"/>
            </a:pPr>
            <a:r>
              <a:rPr lang="en"/>
              <a:t>Short-range sensor</a:t>
            </a:r>
            <a:endParaRPr/>
          </a:p>
          <a:p>
            <a:pPr indent="-342900" lvl="0" marL="457200" rtl="0" algn="l">
              <a:spcBef>
                <a:spcPts val="0"/>
              </a:spcBef>
              <a:spcAft>
                <a:spcPts val="0"/>
              </a:spcAft>
              <a:buSzPts val="1800"/>
              <a:buChar char="-"/>
            </a:pPr>
            <a:r>
              <a:rPr lang="en"/>
              <a:t>Annoyances w/ Physical Assembly</a:t>
            </a:r>
            <a:endParaRPr/>
          </a:p>
          <a:p>
            <a:pPr indent="0" lvl="0" marL="0" rtl="0" algn="l">
              <a:spcBef>
                <a:spcPts val="1200"/>
              </a:spcBef>
              <a:spcAft>
                <a:spcPts val="0"/>
              </a:spcAft>
              <a:buNone/>
            </a:pPr>
            <a:r>
              <a:t/>
            </a:r>
            <a:endParaRPr/>
          </a:p>
          <a:p>
            <a:pPr indent="0" lvl="0" marL="0" rtl="0" algn="l">
              <a:spcBef>
                <a:spcPts val="1200"/>
              </a:spcBef>
              <a:spcAft>
                <a:spcPts val="0"/>
              </a:spcAft>
              <a:buNone/>
            </a:pPr>
            <a:r>
              <a:rPr b="1" lang="en"/>
              <a:t>What we set out to Fix:</a:t>
            </a:r>
            <a:endParaRPr b="1"/>
          </a:p>
          <a:p>
            <a:pPr indent="0" lvl="0" marL="0" rtl="0" algn="l">
              <a:spcBef>
                <a:spcPts val="1200"/>
              </a:spcBef>
              <a:spcAft>
                <a:spcPts val="1200"/>
              </a:spcAft>
              <a:buNone/>
            </a:pPr>
            <a:r>
              <a:rPr lang="en"/>
              <a:t>Adding an external battery &amp; save data</a:t>
            </a:r>
            <a:endParaRPr/>
          </a:p>
        </p:txBody>
      </p:sp>
      <p:sp>
        <p:nvSpPr>
          <p:cNvPr id="216" name="Google Shape;216;p29"/>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pic>
        <p:nvPicPr>
          <p:cNvPr id="217" name="Google Shape;217;p29" title="video of capstone project counter.mp4">
            <a:hlinkClick r:id="rId3"/>
          </p:cNvPr>
          <p:cNvPicPr preferRelativeResize="0"/>
          <p:nvPr/>
        </p:nvPicPr>
        <p:blipFill>
          <a:blip r:embed="rId4">
            <a:alphaModFix/>
          </a:blip>
          <a:stretch>
            <a:fillRect/>
          </a:stretch>
        </p:blipFill>
        <p:spPr>
          <a:xfrm>
            <a:off x="5319950" y="1309038"/>
            <a:ext cx="3364992" cy="2525400"/>
          </a:xfrm>
          <a:prstGeom prst="rect">
            <a:avLst/>
          </a:prstGeom>
          <a:noFill/>
          <a:ln cap="flat" cmpd="sng" w="76200">
            <a:solidFill>
              <a:schemeClr val="dk2"/>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0"/>
          <p:cNvSpPr txBox="1"/>
          <p:nvPr>
            <p:ph type="title"/>
          </p:nvPr>
        </p:nvSpPr>
        <p:spPr>
          <a:xfrm>
            <a:off x="311700" y="445025"/>
            <a:ext cx="8520600" cy="646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Q&amp;A</a:t>
            </a:r>
            <a:endParaRPr/>
          </a:p>
        </p:txBody>
      </p:sp>
      <p:sp>
        <p:nvSpPr>
          <p:cNvPr id="223" name="Google Shape;223;p30"/>
          <p:cNvSpPr txBox="1"/>
          <p:nvPr>
            <p:ph idx="1" type="body"/>
          </p:nvPr>
        </p:nvSpPr>
        <p:spPr>
          <a:xfrm>
            <a:off x="311700" y="1152475"/>
            <a:ext cx="4260300" cy="10989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Big t</a:t>
            </a:r>
            <a:r>
              <a:rPr lang="en"/>
              <a:t>hanks to our mentors, Mr. </a:t>
            </a:r>
            <a:r>
              <a:rPr lang="en"/>
              <a:t>Safranek, Mr. Miller, and others who helped with this project!</a:t>
            </a:r>
            <a:endParaRPr/>
          </a:p>
        </p:txBody>
      </p:sp>
      <p:sp>
        <p:nvSpPr>
          <p:cNvPr id="224" name="Google Shape;224;p30"/>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txBox="1"/>
          <p:nvPr>
            <p:ph type="title"/>
          </p:nvPr>
        </p:nvSpPr>
        <p:spPr>
          <a:xfrm>
            <a:off x="311700" y="445025"/>
            <a:ext cx="3999900" cy="6465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What’s the Problem?</a:t>
            </a:r>
            <a:endParaRPr/>
          </a:p>
        </p:txBody>
      </p:sp>
      <p:sp>
        <p:nvSpPr>
          <p:cNvPr id="105" name="Google Shape;105;p18"/>
          <p:cNvSpPr txBox="1"/>
          <p:nvPr>
            <p:ph idx="1" type="body"/>
          </p:nvPr>
        </p:nvSpPr>
        <p:spPr>
          <a:xfrm>
            <a:off x="311700" y="1152475"/>
            <a:ext cx="3999900" cy="27705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sz="3000"/>
              <a:t>Lack of, or outdated, data on how Multi-Use Trails, specifically Triangle Trails, impact the CHS community</a:t>
            </a:r>
            <a:r>
              <a:rPr lang="en" sz="3000"/>
              <a:t>.</a:t>
            </a:r>
            <a:endParaRPr sz="3000"/>
          </a:p>
        </p:txBody>
      </p:sp>
      <p:sp>
        <p:nvSpPr>
          <p:cNvPr id="106" name="Google Shape;106;p18"/>
          <p:cNvSpPr txBox="1"/>
          <p:nvPr>
            <p:ph idx="2" type="body"/>
          </p:nvPr>
        </p:nvSpPr>
        <p:spPr>
          <a:xfrm>
            <a:off x="4832400" y="1152475"/>
            <a:ext cx="3999900" cy="2373600"/>
          </a:xfrm>
          <a:prstGeom prst="rect">
            <a:avLst/>
          </a:prstGeom>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en" sz="1800"/>
              <a:t>We are members of the CHS community!</a:t>
            </a:r>
            <a:endParaRPr sz="1800"/>
          </a:p>
          <a:p>
            <a:pPr indent="-342900" lvl="0" marL="457200" rtl="0" algn="l">
              <a:spcBef>
                <a:spcPts val="0"/>
              </a:spcBef>
              <a:spcAft>
                <a:spcPts val="0"/>
              </a:spcAft>
              <a:buSzPts val="1800"/>
              <a:buChar char="-"/>
            </a:pPr>
            <a:r>
              <a:rPr lang="en" sz="1800"/>
              <a:t>We’ve seen how </a:t>
            </a:r>
            <a:r>
              <a:rPr lang="en" sz="1800"/>
              <a:t>transportation</a:t>
            </a:r>
            <a:r>
              <a:rPr lang="en" sz="1800"/>
              <a:t> issues can affect students</a:t>
            </a:r>
            <a:endParaRPr sz="1800"/>
          </a:p>
          <a:p>
            <a:pPr indent="-342900" lvl="0" marL="457200" rtl="0" algn="l">
              <a:spcBef>
                <a:spcPts val="0"/>
              </a:spcBef>
              <a:spcAft>
                <a:spcPts val="0"/>
              </a:spcAft>
              <a:buSzPts val="1800"/>
              <a:buChar char="-"/>
            </a:pPr>
            <a:r>
              <a:rPr lang="en" sz="1800"/>
              <a:t>When we understand the needs of our community, we can improve our community.</a:t>
            </a:r>
            <a:endParaRPr sz="1800"/>
          </a:p>
        </p:txBody>
      </p:sp>
      <p:sp>
        <p:nvSpPr>
          <p:cNvPr id="107" name="Google Shape;107;p18"/>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108" name="Google Shape;108;p18"/>
          <p:cNvSpPr txBox="1"/>
          <p:nvPr>
            <p:ph type="title"/>
          </p:nvPr>
        </p:nvSpPr>
        <p:spPr>
          <a:xfrm>
            <a:off x="4832400" y="445025"/>
            <a:ext cx="3999900" cy="6465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Why Do We Care?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9"/>
          <p:cNvSpPr txBox="1"/>
          <p:nvPr>
            <p:ph idx="12" type="sldNum"/>
          </p:nvPr>
        </p:nvSpPr>
        <p:spPr>
          <a:xfrm>
            <a:off x="8556784" y="4749851"/>
            <a:ext cx="548700" cy="338700"/>
          </a:xfrm>
          <a:prstGeom prst="rect">
            <a:avLst/>
          </a:prstGeom>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114" name="Google Shape;114;p19"/>
          <p:cNvSpPr txBox="1"/>
          <p:nvPr/>
        </p:nvSpPr>
        <p:spPr>
          <a:xfrm>
            <a:off x="534000" y="1427925"/>
            <a:ext cx="2546100" cy="1293000"/>
          </a:xfrm>
          <a:prstGeom prst="rect">
            <a:avLst/>
          </a:prstGeom>
          <a:solidFill>
            <a:schemeClr val="lt1"/>
          </a:solid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i="1" lang="en" sz="1800">
                <a:solidFill>
                  <a:schemeClr val="dk1"/>
                </a:solidFill>
                <a:latin typeface="Montserrat"/>
                <a:ea typeface="Montserrat"/>
                <a:cs typeface="Montserrat"/>
                <a:sym typeface="Montserrat"/>
              </a:rPr>
              <a:t>Collect data on people’s </a:t>
            </a:r>
            <a:r>
              <a:rPr i="1" lang="en" sz="1800">
                <a:solidFill>
                  <a:schemeClr val="dk1"/>
                </a:solidFill>
                <a:latin typeface="Montserrat"/>
                <a:ea typeface="Montserrat"/>
                <a:cs typeface="Montserrat"/>
                <a:sym typeface="Montserrat"/>
              </a:rPr>
              <a:t>opinions</a:t>
            </a:r>
            <a:r>
              <a:rPr i="1" lang="en" sz="1800">
                <a:solidFill>
                  <a:schemeClr val="dk1"/>
                </a:solidFill>
                <a:latin typeface="Montserrat"/>
                <a:ea typeface="Montserrat"/>
                <a:cs typeface="Montserrat"/>
                <a:sym typeface="Montserrat"/>
              </a:rPr>
              <a:t> and usage of Triangle Trails</a:t>
            </a:r>
            <a:endParaRPr i="1" sz="1800">
              <a:solidFill>
                <a:schemeClr val="dk1"/>
              </a:solidFill>
              <a:latin typeface="Montserrat"/>
              <a:ea typeface="Montserrat"/>
              <a:cs typeface="Montserrat"/>
              <a:sym typeface="Montserrat"/>
            </a:endParaRPr>
          </a:p>
        </p:txBody>
      </p:sp>
      <p:sp>
        <p:nvSpPr>
          <p:cNvPr id="115" name="Google Shape;115;p19"/>
          <p:cNvSpPr txBox="1"/>
          <p:nvPr>
            <p:ph idx="4294967295" type="subTitle"/>
          </p:nvPr>
        </p:nvSpPr>
        <p:spPr>
          <a:xfrm>
            <a:off x="2393075" y="324775"/>
            <a:ext cx="4587000" cy="9234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sz="4800">
                <a:solidFill>
                  <a:schemeClr val="lt2"/>
                </a:solidFill>
                <a:latin typeface="Oswald"/>
                <a:ea typeface="Oswald"/>
                <a:cs typeface="Oswald"/>
                <a:sym typeface="Oswald"/>
              </a:rPr>
              <a:t>Solutions and Goals</a:t>
            </a:r>
            <a:endParaRPr sz="4800">
              <a:solidFill>
                <a:schemeClr val="lt2"/>
              </a:solidFill>
              <a:latin typeface="Oswald"/>
              <a:ea typeface="Oswald"/>
              <a:cs typeface="Oswald"/>
              <a:sym typeface="Oswald"/>
            </a:endParaRPr>
          </a:p>
        </p:txBody>
      </p:sp>
      <p:sp>
        <p:nvSpPr>
          <p:cNvPr id="116" name="Google Shape;116;p19"/>
          <p:cNvSpPr txBox="1"/>
          <p:nvPr/>
        </p:nvSpPr>
        <p:spPr>
          <a:xfrm>
            <a:off x="3298950" y="2450050"/>
            <a:ext cx="2546100" cy="2124000"/>
          </a:xfrm>
          <a:prstGeom prst="rect">
            <a:avLst/>
          </a:prstGeom>
          <a:solidFill>
            <a:schemeClr val="lt1"/>
          </a:solid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i="1" lang="en" sz="1800">
                <a:solidFill>
                  <a:schemeClr val="dk1"/>
                </a:solidFill>
                <a:latin typeface="Montserrat"/>
                <a:ea typeface="Montserrat"/>
                <a:cs typeface="Montserrat"/>
                <a:sym typeface="Montserrat"/>
              </a:rPr>
              <a:t>Be able to provide the City of Charlottesville, as well as Charlottesville City Schools, with this data</a:t>
            </a:r>
            <a:endParaRPr i="1" sz="1800">
              <a:solidFill>
                <a:schemeClr val="dk1"/>
              </a:solidFill>
              <a:latin typeface="Montserrat"/>
              <a:ea typeface="Montserrat"/>
              <a:cs typeface="Montserrat"/>
              <a:sym typeface="Montserrat"/>
            </a:endParaRPr>
          </a:p>
        </p:txBody>
      </p:sp>
      <p:sp>
        <p:nvSpPr>
          <p:cNvPr id="117" name="Google Shape;117;p19"/>
          <p:cNvSpPr txBox="1"/>
          <p:nvPr/>
        </p:nvSpPr>
        <p:spPr>
          <a:xfrm>
            <a:off x="6063900" y="1427925"/>
            <a:ext cx="2546100" cy="1569900"/>
          </a:xfrm>
          <a:prstGeom prst="rect">
            <a:avLst/>
          </a:prstGeom>
          <a:solidFill>
            <a:schemeClr val="lt1"/>
          </a:solid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i="1" lang="en" sz="1800">
                <a:solidFill>
                  <a:schemeClr val="dk1"/>
                </a:solidFill>
                <a:latin typeface="Montserrat"/>
                <a:ea typeface="Montserrat"/>
                <a:cs typeface="Montserrat"/>
                <a:sym typeface="Montserrat"/>
              </a:rPr>
              <a:t>Spark meaningful change around transportation at Charlottesville High School</a:t>
            </a:r>
            <a:endParaRPr i="1" sz="1800">
              <a:solidFill>
                <a:schemeClr val="dk1"/>
              </a:solidFill>
              <a:latin typeface="Montserrat"/>
              <a:ea typeface="Montserrat"/>
              <a:cs typeface="Montserrat"/>
              <a:sym typeface="Montserrat"/>
            </a:endParaRPr>
          </a:p>
        </p:txBody>
      </p:sp>
      <p:cxnSp>
        <p:nvCxnSpPr>
          <p:cNvPr id="118" name="Google Shape;118;p19"/>
          <p:cNvCxnSpPr>
            <a:stCxn id="114" idx="2"/>
            <a:endCxn id="116" idx="1"/>
          </p:cNvCxnSpPr>
          <p:nvPr/>
        </p:nvCxnSpPr>
        <p:spPr>
          <a:xfrm flipH="1" rot="-5400000">
            <a:off x="2157450" y="2370525"/>
            <a:ext cx="791100" cy="1491900"/>
          </a:xfrm>
          <a:prstGeom prst="curvedConnector2">
            <a:avLst/>
          </a:prstGeom>
          <a:noFill/>
          <a:ln cap="flat" cmpd="sng" w="76200">
            <a:solidFill>
              <a:schemeClr val="dk1"/>
            </a:solidFill>
            <a:prstDash val="solid"/>
            <a:round/>
            <a:headEnd len="med" w="med" type="none"/>
            <a:tailEnd len="med" w="med" type="triangle"/>
          </a:ln>
        </p:spPr>
      </p:cxnSp>
      <p:cxnSp>
        <p:nvCxnSpPr>
          <p:cNvPr id="119" name="Google Shape;119;p19"/>
          <p:cNvCxnSpPr>
            <a:stCxn id="116" idx="3"/>
            <a:endCxn id="117" idx="2"/>
          </p:cNvCxnSpPr>
          <p:nvPr/>
        </p:nvCxnSpPr>
        <p:spPr>
          <a:xfrm flipH="1" rot="10800000">
            <a:off x="5845050" y="2997850"/>
            <a:ext cx="1491900" cy="514200"/>
          </a:xfrm>
          <a:prstGeom prst="curvedConnector2">
            <a:avLst/>
          </a:prstGeom>
          <a:noFill/>
          <a:ln cap="flat" cmpd="sng" w="76200">
            <a:solidFill>
              <a:schemeClr val="dk1"/>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0"/>
          <p:cNvSpPr txBox="1"/>
          <p:nvPr>
            <p:ph idx="12" type="sldNum"/>
          </p:nvPr>
        </p:nvSpPr>
        <p:spPr>
          <a:xfrm>
            <a:off x="8556784" y="4749851"/>
            <a:ext cx="548700" cy="338700"/>
          </a:xfrm>
          <a:prstGeom prst="rect">
            <a:avLst/>
          </a:prstGeom>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125" name="Google Shape;125;p20"/>
          <p:cNvSpPr txBox="1"/>
          <p:nvPr>
            <p:ph idx="4294967295" type="body"/>
          </p:nvPr>
        </p:nvSpPr>
        <p:spPr>
          <a:xfrm>
            <a:off x="0" y="1099400"/>
            <a:ext cx="5033100" cy="2895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sz="2000"/>
              <a:t>UVA Link Lab:</a:t>
            </a:r>
            <a:endParaRPr b="1" sz="2000"/>
          </a:p>
          <a:p>
            <a:pPr indent="0" lvl="0" marL="0" rtl="0" algn="l">
              <a:spcBef>
                <a:spcPts val="1200"/>
              </a:spcBef>
              <a:spcAft>
                <a:spcPts val="0"/>
              </a:spcAft>
              <a:buNone/>
            </a:pPr>
            <a:r>
              <a:rPr lang="en"/>
              <a:t>Carreen de Cardenas</a:t>
            </a:r>
            <a:endParaRPr/>
          </a:p>
          <a:p>
            <a:pPr indent="0" lvl="0" marL="0" rtl="0" algn="l">
              <a:spcBef>
                <a:spcPts val="1200"/>
              </a:spcBef>
              <a:spcAft>
                <a:spcPts val="0"/>
              </a:spcAft>
              <a:buNone/>
            </a:pPr>
            <a:r>
              <a:rPr lang="en"/>
              <a:t>Avi Hoen</a:t>
            </a:r>
            <a:endParaRPr b="1"/>
          </a:p>
          <a:p>
            <a:pPr indent="0" lvl="0" marL="0" rtl="0" algn="r">
              <a:spcBef>
                <a:spcPts val="1200"/>
              </a:spcBef>
              <a:spcAft>
                <a:spcPts val="0"/>
              </a:spcAft>
              <a:buNone/>
            </a:pPr>
            <a:r>
              <a:rPr b="1" lang="en" sz="2000"/>
              <a:t>City of Charlottesville:</a:t>
            </a:r>
            <a:endParaRPr b="1" sz="2000"/>
          </a:p>
          <a:p>
            <a:pPr indent="0" lvl="0" marL="0" rtl="0" algn="r">
              <a:spcBef>
                <a:spcPts val="1200"/>
              </a:spcBef>
              <a:spcAft>
                <a:spcPts val="0"/>
              </a:spcAft>
              <a:buNone/>
            </a:pPr>
            <a:r>
              <a:rPr lang="en"/>
              <a:t>Ben Chambers; Transportation Manager</a:t>
            </a:r>
            <a:endParaRPr/>
          </a:p>
          <a:p>
            <a:pPr indent="0" lvl="0" marL="0" rtl="0" algn="r">
              <a:spcBef>
                <a:spcPts val="1200"/>
              </a:spcBef>
              <a:spcAft>
                <a:spcPts val="1200"/>
              </a:spcAft>
              <a:buNone/>
            </a:pPr>
            <a:r>
              <a:rPr lang="en" u="sng"/>
              <a:t>Tommy Safranek; Bike &amp; Ped. Coordinator</a:t>
            </a:r>
            <a:endParaRPr u="sng"/>
          </a:p>
        </p:txBody>
      </p:sp>
      <p:sp>
        <p:nvSpPr>
          <p:cNvPr id="126" name="Google Shape;126;p20"/>
          <p:cNvSpPr txBox="1"/>
          <p:nvPr>
            <p:ph idx="4294967295" type="title"/>
          </p:nvPr>
        </p:nvSpPr>
        <p:spPr>
          <a:xfrm>
            <a:off x="0" y="452900"/>
            <a:ext cx="5033100" cy="6465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People Involved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713250" y="539500"/>
            <a:ext cx="7717500" cy="646500"/>
          </a:xfrm>
          <a:prstGeom prst="rect">
            <a:avLst/>
          </a:prstGeom>
          <a:noFill/>
        </p:spPr>
        <p:txBody>
          <a:bodyPr anchorCtr="0" anchor="t" bIns="91425" lIns="91425" spcFirstLastPara="1" rIns="91425" wrap="square" tIns="91425">
            <a:spAutoFit/>
          </a:bodyPr>
          <a:lstStyle/>
          <a:p>
            <a:pPr indent="0" lvl="0" marL="0" rtl="0" algn="l">
              <a:spcBef>
                <a:spcPts val="0"/>
              </a:spcBef>
              <a:spcAft>
                <a:spcPts val="0"/>
              </a:spcAft>
              <a:buNone/>
            </a:pPr>
            <a:r>
              <a:rPr lang="en"/>
              <a:t>Essential Requirements - From Proposal</a:t>
            </a:r>
            <a:endParaRPr/>
          </a:p>
        </p:txBody>
      </p:sp>
      <p:sp>
        <p:nvSpPr>
          <p:cNvPr id="132" name="Google Shape;132;p21"/>
          <p:cNvSpPr txBox="1"/>
          <p:nvPr>
            <p:ph idx="2" type="title"/>
          </p:nvPr>
        </p:nvSpPr>
        <p:spPr>
          <a:xfrm>
            <a:off x="264900" y="1305150"/>
            <a:ext cx="953100" cy="1108200"/>
          </a:xfrm>
          <a:prstGeom prst="rect">
            <a:avLst/>
          </a:prstGeom>
          <a:noFill/>
        </p:spPr>
        <p:txBody>
          <a:bodyPr anchorCtr="0" anchor="ctr" bIns="91425" lIns="91425" spcFirstLastPara="1" rIns="91425" wrap="square" tIns="91425">
            <a:spAutoFit/>
          </a:bodyPr>
          <a:lstStyle/>
          <a:p>
            <a:pPr indent="0" lvl="0" marL="0" rtl="0" algn="ctr">
              <a:spcBef>
                <a:spcPts val="0"/>
              </a:spcBef>
              <a:spcAft>
                <a:spcPts val="0"/>
              </a:spcAft>
              <a:buNone/>
            </a:pPr>
            <a:r>
              <a:rPr lang="en"/>
              <a:t>1</a:t>
            </a:r>
            <a:endParaRPr/>
          </a:p>
        </p:txBody>
      </p:sp>
      <p:sp>
        <p:nvSpPr>
          <p:cNvPr id="133" name="Google Shape;133;p21"/>
          <p:cNvSpPr txBox="1"/>
          <p:nvPr>
            <p:ph idx="3" type="title"/>
          </p:nvPr>
        </p:nvSpPr>
        <p:spPr>
          <a:xfrm>
            <a:off x="264900" y="3092850"/>
            <a:ext cx="953100" cy="1108200"/>
          </a:xfrm>
          <a:prstGeom prst="rect">
            <a:avLst/>
          </a:prstGeom>
          <a:noFill/>
        </p:spPr>
        <p:txBody>
          <a:bodyPr anchorCtr="0" anchor="ctr" bIns="91425" lIns="91425" spcFirstLastPara="1" rIns="91425" wrap="square" tIns="91425">
            <a:spAutoFit/>
          </a:bodyPr>
          <a:lstStyle/>
          <a:p>
            <a:pPr indent="0" lvl="0" marL="0" rtl="0" algn="ctr">
              <a:spcBef>
                <a:spcPts val="0"/>
              </a:spcBef>
              <a:spcAft>
                <a:spcPts val="0"/>
              </a:spcAft>
              <a:buNone/>
            </a:pPr>
            <a:r>
              <a:rPr lang="en"/>
              <a:t>3</a:t>
            </a:r>
            <a:endParaRPr/>
          </a:p>
        </p:txBody>
      </p:sp>
      <p:sp>
        <p:nvSpPr>
          <p:cNvPr id="134" name="Google Shape;134;p21"/>
          <p:cNvSpPr txBox="1"/>
          <p:nvPr>
            <p:ph idx="4" type="title"/>
          </p:nvPr>
        </p:nvSpPr>
        <p:spPr>
          <a:xfrm>
            <a:off x="4571963" y="1305150"/>
            <a:ext cx="953100" cy="1108200"/>
          </a:xfrm>
          <a:prstGeom prst="rect">
            <a:avLst/>
          </a:prstGeom>
          <a:noFill/>
        </p:spPr>
        <p:txBody>
          <a:bodyPr anchorCtr="0" anchor="ctr" bIns="91425" lIns="91425" spcFirstLastPara="1" rIns="91425" wrap="square" tIns="91425">
            <a:spAutoFit/>
          </a:bodyPr>
          <a:lstStyle/>
          <a:p>
            <a:pPr indent="0" lvl="0" marL="0" rtl="0" algn="ctr">
              <a:spcBef>
                <a:spcPts val="0"/>
              </a:spcBef>
              <a:spcAft>
                <a:spcPts val="0"/>
              </a:spcAft>
              <a:buNone/>
            </a:pPr>
            <a:r>
              <a:rPr lang="en"/>
              <a:t>2</a:t>
            </a:r>
            <a:endParaRPr/>
          </a:p>
        </p:txBody>
      </p:sp>
      <p:sp>
        <p:nvSpPr>
          <p:cNvPr id="135" name="Google Shape;135;p21"/>
          <p:cNvSpPr txBox="1"/>
          <p:nvPr>
            <p:ph idx="5" type="title"/>
          </p:nvPr>
        </p:nvSpPr>
        <p:spPr>
          <a:xfrm>
            <a:off x="4571963" y="3092850"/>
            <a:ext cx="953100" cy="1108200"/>
          </a:xfrm>
          <a:prstGeom prst="rect">
            <a:avLst/>
          </a:prstGeom>
          <a:noFill/>
        </p:spPr>
        <p:txBody>
          <a:bodyPr anchorCtr="0" anchor="ctr" bIns="91425" lIns="91425" spcFirstLastPara="1" rIns="91425" wrap="square" tIns="91425">
            <a:spAutoFit/>
          </a:bodyPr>
          <a:lstStyle/>
          <a:p>
            <a:pPr indent="0" lvl="0" marL="0" rtl="0" algn="ctr">
              <a:spcBef>
                <a:spcPts val="0"/>
              </a:spcBef>
              <a:spcAft>
                <a:spcPts val="0"/>
              </a:spcAft>
              <a:buNone/>
            </a:pPr>
            <a:r>
              <a:rPr lang="en"/>
              <a:t>4</a:t>
            </a:r>
            <a:endParaRPr/>
          </a:p>
        </p:txBody>
      </p:sp>
      <p:sp>
        <p:nvSpPr>
          <p:cNvPr id="136" name="Google Shape;136;p21"/>
          <p:cNvSpPr txBox="1"/>
          <p:nvPr>
            <p:ph idx="1" type="subTitle"/>
          </p:nvPr>
        </p:nvSpPr>
        <p:spPr>
          <a:xfrm>
            <a:off x="1417775" y="1723725"/>
            <a:ext cx="2954400" cy="738900"/>
          </a:xfrm>
          <a:prstGeom prst="rect">
            <a:avLst/>
          </a:prstGeom>
          <a:noFill/>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accent6"/>
                </a:solidFill>
              </a:rPr>
              <a:t>Collect data on </a:t>
            </a:r>
            <a:r>
              <a:rPr b="1" lang="en">
                <a:solidFill>
                  <a:schemeClr val="accent6"/>
                </a:solidFill>
              </a:rPr>
              <a:t>when</a:t>
            </a:r>
            <a:r>
              <a:rPr lang="en">
                <a:solidFill>
                  <a:schemeClr val="accent6"/>
                </a:solidFill>
              </a:rPr>
              <a:t> people use the trails</a:t>
            </a:r>
            <a:endParaRPr>
              <a:solidFill>
                <a:schemeClr val="accent6"/>
              </a:solidFill>
            </a:endParaRPr>
          </a:p>
        </p:txBody>
      </p:sp>
      <p:sp>
        <p:nvSpPr>
          <p:cNvPr id="137" name="Google Shape;137;p21"/>
          <p:cNvSpPr txBox="1"/>
          <p:nvPr>
            <p:ph idx="7" type="subTitle"/>
          </p:nvPr>
        </p:nvSpPr>
        <p:spPr>
          <a:xfrm>
            <a:off x="5724850" y="1723725"/>
            <a:ext cx="2954400" cy="738900"/>
          </a:xfrm>
          <a:prstGeom prst="rect">
            <a:avLst/>
          </a:prstGeom>
          <a:noFill/>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accent6"/>
                </a:solidFill>
              </a:rPr>
              <a:t>Design and build sensors </a:t>
            </a:r>
            <a:r>
              <a:rPr b="1" lang="en">
                <a:solidFill>
                  <a:schemeClr val="accent6"/>
                </a:solidFill>
              </a:rPr>
              <a:t>in-lab</a:t>
            </a:r>
            <a:r>
              <a:rPr lang="en">
                <a:solidFill>
                  <a:schemeClr val="accent6"/>
                </a:solidFill>
              </a:rPr>
              <a:t>, keeping privacy in mind</a:t>
            </a:r>
            <a:endParaRPr>
              <a:solidFill>
                <a:schemeClr val="accent6"/>
              </a:solidFill>
            </a:endParaRPr>
          </a:p>
        </p:txBody>
      </p:sp>
      <p:sp>
        <p:nvSpPr>
          <p:cNvPr id="138" name="Google Shape;138;p21"/>
          <p:cNvSpPr txBox="1"/>
          <p:nvPr>
            <p:ph idx="9" type="subTitle"/>
          </p:nvPr>
        </p:nvSpPr>
        <p:spPr>
          <a:xfrm>
            <a:off x="1417775" y="3516075"/>
            <a:ext cx="2954400" cy="738900"/>
          </a:xfrm>
          <a:prstGeom prst="rect">
            <a:avLst/>
          </a:prstGeom>
          <a:noFill/>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accent6"/>
                </a:solidFill>
              </a:rPr>
              <a:t>Find out use </a:t>
            </a:r>
            <a:r>
              <a:rPr b="1" lang="en">
                <a:solidFill>
                  <a:schemeClr val="accent6"/>
                </a:solidFill>
              </a:rPr>
              <a:t>patterns</a:t>
            </a:r>
            <a:r>
              <a:rPr lang="en">
                <a:solidFill>
                  <a:schemeClr val="accent6"/>
                </a:solidFill>
              </a:rPr>
              <a:t> of the trails</a:t>
            </a:r>
            <a:endParaRPr>
              <a:solidFill>
                <a:schemeClr val="accent6"/>
              </a:solidFill>
            </a:endParaRPr>
          </a:p>
        </p:txBody>
      </p:sp>
      <p:sp>
        <p:nvSpPr>
          <p:cNvPr id="139" name="Google Shape;139;p21"/>
          <p:cNvSpPr txBox="1"/>
          <p:nvPr>
            <p:ph idx="14" type="subTitle"/>
          </p:nvPr>
        </p:nvSpPr>
        <p:spPr>
          <a:xfrm>
            <a:off x="5724850" y="3516075"/>
            <a:ext cx="2954400" cy="738900"/>
          </a:xfrm>
          <a:prstGeom prst="rect">
            <a:avLst/>
          </a:prstGeom>
          <a:noFill/>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accent6"/>
                </a:solidFill>
              </a:rPr>
              <a:t>Analyze collected data to propose how trails could be </a:t>
            </a:r>
            <a:r>
              <a:rPr b="1" lang="en">
                <a:solidFill>
                  <a:schemeClr val="accent6"/>
                </a:solidFill>
              </a:rPr>
              <a:t>improved</a:t>
            </a:r>
            <a:endParaRPr b="1">
              <a:solidFill>
                <a:schemeClr val="accent6"/>
              </a:solidFill>
            </a:endParaRPr>
          </a:p>
        </p:txBody>
      </p:sp>
      <p:sp>
        <p:nvSpPr>
          <p:cNvPr id="140" name="Google Shape;140;p21"/>
          <p:cNvSpPr txBox="1"/>
          <p:nvPr>
            <p:ph idx="12" type="sldNum"/>
          </p:nvPr>
        </p:nvSpPr>
        <p:spPr>
          <a:xfrm>
            <a:off x="8556784" y="4749851"/>
            <a:ext cx="548700" cy="338700"/>
          </a:xfrm>
          <a:prstGeom prst="rect">
            <a:avLst/>
          </a:prstGeom>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713250" y="539500"/>
            <a:ext cx="7717500" cy="646500"/>
          </a:xfrm>
          <a:prstGeom prst="rect">
            <a:avLst/>
          </a:prstGeom>
          <a:solidFill>
            <a:srgbClr val="283237"/>
          </a:solidFill>
        </p:spPr>
        <p:txBody>
          <a:bodyPr anchorCtr="0" anchor="t" bIns="91425" lIns="91425" spcFirstLastPara="1" rIns="91425" wrap="square" tIns="91425">
            <a:spAutoFit/>
          </a:bodyPr>
          <a:lstStyle/>
          <a:p>
            <a:pPr indent="0" lvl="0" marL="0" rtl="0" algn="l">
              <a:spcBef>
                <a:spcPts val="0"/>
              </a:spcBef>
              <a:spcAft>
                <a:spcPts val="0"/>
              </a:spcAft>
              <a:buNone/>
            </a:pPr>
            <a:r>
              <a:rPr lang="en"/>
              <a:t>Non-Essential Requirements - </a:t>
            </a:r>
            <a:r>
              <a:rPr lang="en"/>
              <a:t>From Proposal</a:t>
            </a:r>
            <a:endParaRPr/>
          </a:p>
        </p:txBody>
      </p:sp>
      <p:sp>
        <p:nvSpPr>
          <p:cNvPr id="146" name="Google Shape;146;p22"/>
          <p:cNvSpPr txBox="1"/>
          <p:nvPr>
            <p:ph idx="2" type="title"/>
          </p:nvPr>
        </p:nvSpPr>
        <p:spPr>
          <a:xfrm>
            <a:off x="264900" y="1305150"/>
            <a:ext cx="953100" cy="11082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t>1</a:t>
            </a:r>
            <a:endParaRPr/>
          </a:p>
        </p:txBody>
      </p:sp>
      <p:sp>
        <p:nvSpPr>
          <p:cNvPr id="147" name="Google Shape;147;p22"/>
          <p:cNvSpPr txBox="1"/>
          <p:nvPr>
            <p:ph idx="3" type="title"/>
          </p:nvPr>
        </p:nvSpPr>
        <p:spPr>
          <a:xfrm>
            <a:off x="264900" y="3092850"/>
            <a:ext cx="953100" cy="11082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t>3</a:t>
            </a:r>
            <a:endParaRPr/>
          </a:p>
        </p:txBody>
      </p:sp>
      <p:sp>
        <p:nvSpPr>
          <p:cNvPr id="148" name="Google Shape;148;p22"/>
          <p:cNvSpPr txBox="1"/>
          <p:nvPr>
            <p:ph idx="4" type="title"/>
          </p:nvPr>
        </p:nvSpPr>
        <p:spPr>
          <a:xfrm>
            <a:off x="4571963" y="1305150"/>
            <a:ext cx="953100" cy="11082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t>2</a:t>
            </a:r>
            <a:endParaRPr/>
          </a:p>
        </p:txBody>
      </p:sp>
      <p:sp>
        <p:nvSpPr>
          <p:cNvPr id="149" name="Google Shape;149;p22"/>
          <p:cNvSpPr txBox="1"/>
          <p:nvPr>
            <p:ph idx="5" type="title"/>
          </p:nvPr>
        </p:nvSpPr>
        <p:spPr>
          <a:xfrm>
            <a:off x="4571963" y="3092850"/>
            <a:ext cx="953100" cy="11082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t>4</a:t>
            </a:r>
            <a:endParaRPr/>
          </a:p>
        </p:txBody>
      </p:sp>
      <p:sp>
        <p:nvSpPr>
          <p:cNvPr id="150" name="Google Shape;150;p22"/>
          <p:cNvSpPr txBox="1"/>
          <p:nvPr>
            <p:ph idx="1" type="subTitle"/>
          </p:nvPr>
        </p:nvSpPr>
        <p:spPr>
          <a:xfrm>
            <a:off x="1417775" y="1723725"/>
            <a:ext cx="2954400" cy="461700"/>
          </a:xfrm>
          <a:prstGeom prst="rect">
            <a:avLst/>
          </a:prstGeom>
          <a:noFill/>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accent6"/>
                </a:solidFill>
              </a:rPr>
              <a:t>Take community survey</a:t>
            </a:r>
            <a:endParaRPr>
              <a:solidFill>
                <a:schemeClr val="accent6"/>
              </a:solidFill>
            </a:endParaRPr>
          </a:p>
        </p:txBody>
      </p:sp>
      <p:sp>
        <p:nvSpPr>
          <p:cNvPr id="151" name="Google Shape;151;p22"/>
          <p:cNvSpPr txBox="1"/>
          <p:nvPr>
            <p:ph idx="7" type="subTitle"/>
          </p:nvPr>
        </p:nvSpPr>
        <p:spPr>
          <a:xfrm>
            <a:off x="5724850" y="1723725"/>
            <a:ext cx="2954400" cy="738900"/>
          </a:xfrm>
          <a:prstGeom prst="rect">
            <a:avLst/>
          </a:prstGeom>
          <a:noFill/>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accent6"/>
                </a:solidFill>
              </a:rPr>
              <a:t>Find out demographics of people who use the trails</a:t>
            </a:r>
            <a:endParaRPr b="1">
              <a:solidFill>
                <a:schemeClr val="accent6"/>
              </a:solidFill>
            </a:endParaRPr>
          </a:p>
        </p:txBody>
      </p:sp>
      <p:sp>
        <p:nvSpPr>
          <p:cNvPr id="152" name="Google Shape;152;p22"/>
          <p:cNvSpPr txBox="1"/>
          <p:nvPr>
            <p:ph idx="9" type="subTitle"/>
          </p:nvPr>
        </p:nvSpPr>
        <p:spPr>
          <a:xfrm>
            <a:off x="1417775" y="3516075"/>
            <a:ext cx="2954400" cy="738900"/>
          </a:xfrm>
          <a:prstGeom prst="rect">
            <a:avLst/>
          </a:prstGeom>
          <a:noFill/>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accent6"/>
                </a:solidFill>
              </a:rPr>
              <a:t>Add physical change to Triangle Trails</a:t>
            </a:r>
            <a:endParaRPr>
              <a:solidFill>
                <a:schemeClr val="accent6"/>
              </a:solidFill>
            </a:endParaRPr>
          </a:p>
        </p:txBody>
      </p:sp>
      <p:sp>
        <p:nvSpPr>
          <p:cNvPr id="153" name="Google Shape;153;p22"/>
          <p:cNvSpPr txBox="1"/>
          <p:nvPr>
            <p:ph idx="14" type="subTitle"/>
          </p:nvPr>
        </p:nvSpPr>
        <p:spPr>
          <a:xfrm>
            <a:off x="5724850" y="3516075"/>
            <a:ext cx="2954400" cy="738900"/>
          </a:xfrm>
          <a:prstGeom prst="rect">
            <a:avLst/>
          </a:prstGeom>
          <a:noFill/>
        </p:spPr>
        <p:txBody>
          <a:bodyPr anchorCtr="0" anchor="ctr" bIns="91425" lIns="91425" spcFirstLastPara="1" rIns="91425" wrap="square" tIns="91425">
            <a:spAutoFit/>
          </a:bodyPr>
          <a:lstStyle/>
          <a:p>
            <a:pPr indent="0" lvl="0" marL="0" rtl="0" algn="l">
              <a:spcBef>
                <a:spcPts val="0"/>
              </a:spcBef>
              <a:spcAft>
                <a:spcPts val="0"/>
              </a:spcAft>
              <a:buNone/>
            </a:pPr>
            <a:r>
              <a:rPr lang="en">
                <a:solidFill>
                  <a:schemeClr val="accent6"/>
                </a:solidFill>
              </a:rPr>
              <a:t>Observe patterns immediately surrounding the trails</a:t>
            </a:r>
            <a:endParaRPr>
              <a:solidFill>
                <a:schemeClr val="accent6"/>
              </a:solidFill>
            </a:endParaRPr>
          </a:p>
        </p:txBody>
      </p:sp>
      <p:sp>
        <p:nvSpPr>
          <p:cNvPr id="154" name="Google Shape;154;p22"/>
          <p:cNvSpPr txBox="1"/>
          <p:nvPr>
            <p:ph idx="12" type="sldNum"/>
          </p:nvPr>
        </p:nvSpPr>
        <p:spPr>
          <a:xfrm>
            <a:off x="8556784" y="4749851"/>
            <a:ext cx="548700" cy="338700"/>
          </a:xfrm>
          <a:prstGeom prst="rect">
            <a:avLst/>
          </a:prstGeom>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idx="12" type="sldNum"/>
          </p:nvPr>
        </p:nvSpPr>
        <p:spPr>
          <a:xfrm>
            <a:off x="8556784" y="4749851"/>
            <a:ext cx="548700" cy="338700"/>
          </a:xfrm>
          <a:prstGeom prst="rect">
            <a:avLst/>
          </a:prstGeom>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160" name="Google Shape;160;p23"/>
          <p:cNvSpPr txBox="1"/>
          <p:nvPr/>
        </p:nvSpPr>
        <p:spPr>
          <a:xfrm>
            <a:off x="434750" y="444800"/>
            <a:ext cx="1383300" cy="554100"/>
          </a:xfrm>
          <a:prstGeom prst="rect">
            <a:avLst/>
          </a:prstGeom>
          <a:solidFill>
            <a:srgbClr val="283237"/>
          </a:solid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Oswald"/>
                <a:ea typeface="Oswald"/>
                <a:cs typeface="Oswald"/>
                <a:sym typeface="Oswald"/>
              </a:rPr>
              <a:t>Weeks 1-3</a:t>
            </a:r>
            <a:endParaRPr sz="2400">
              <a:solidFill>
                <a:schemeClr val="dk1"/>
              </a:solidFill>
              <a:latin typeface="Oswald"/>
              <a:ea typeface="Oswald"/>
              <a:cs typeface="Oswald"/>
              <a:sym typeface="Oswald"/>
            </a:endParaRPr>
          </a:p>
        </p:txBody>
      </p:sp>
      <p:sp>
        <p:nvSpPr>
          <p:cNvPr id="161" name="Google Shape;161;p23"/>
          <p:cNvSpPr txBox="1"/>
          <p:nvPr/>
        </p:nvSpPr>
        <p:spPr>
          <a:xfrm>
            <a:off x="1785275" y="444800"/>
            <a:ext cx="2058000" cy="1015800"/>
          </a:xfrm>
          <a:prstGeom prst="rect">
            <a:avLst/>
          </a:prstGeom>
          <a:solidFill>
            <a:schemeClr val="lt1"/>
          </a:solidFill>
          <a:ln>
            <a:noFill/>
          </a:ln>
        </p:spPr>
        <p:txBody>
          <a:bodyPr anchorCtr="0" anchor="ctr" bIns="91425" lIns="91425" spcFirstLastPara="1" rIns="91425" wrap="square" tIns="91425">
            <a:spAutoFit/>
          </a:bodyPr>
          <a:lstStyle/>
          <a:p>
            <a:pPr indent="0" lvl="0" marL="0" rtl="0" algn="l">
              <a:spcBef>
                <a:spcPts val="0"/>
              </a:spcBef>
              <a:spcAft>
                <a:spcPts val="0"/>
              </a:spcAft>
              <a:buNone/>
            </a:pPr>
            <a:r>
              <a:rPr i="1" lang="en" sz="1800">
                <a:solidFill>
                  <a:schemeClr val="dk1"/>
                </a:solidFill>
                <a:latin typeface="Montserrat"/>
                <a:ea typeface="Montserrat"/>
                <a:cs typeface="Montserrat"/>
                <a:sym typeface="Montserrat"/>
              </a:rPr>
              <a:t>Research how to collect data, order parts </a:t>
            </a:r>
            <a:endParaRPr i="1" sz="1800">
              <a:solidFill>
                <a:schemeClr val="dk1"/>
              </a:solidFill>
              <a:latin typeface="Montserrat"/>
              <a:ea typeface="Montserrat"/>
              <a:cs typeface="Montserrat"/>
              <a:sym typeface="Montserrat"/>
            </a:endParaRPr>
          </a:p>
        </p:txBody>
      </p:sp>
      <p:sp>
        <p:nvSpPr>
          <p:cNvPr id="162" name="Google Shape;162;p23"/>
          <p:cNvSpPr txBox="1"/>
          <p:nvPr/>
        </p:nvSpPr>
        <p:spPr>
          <a:xfrm>
            <a:off x="1785275" y="1892025"/>
            <a:ext cx="2058000" cy="1015800"/>
          </a:xfrm>
          <a:prstGeom prst="rect">
            <a:avLst/>
          </a:prstGeom>
          <a:solidFill>
            <a:schemeClr val="lt1"/>
          </a:solidFill>
          <a:ln>
            <a:noFill/>
          </a:ln>
        </p:spPr>
        <p:txBody>
          <a:bodyPr anchorCtr="0" anchor="ctr" bIns="91425" lIns="91425" spcFirstLastPara="1" rIns="91425" wrap="square" tIns="91425">
            <a:spAutoFit/>
          </a:bodyPr>
          <a:lstStyle/>
          <a:p>
            <a:pPr indent="0" lvl="0" marL="0" rtl="0" algn="l">
              <a:spcBef>
                <a:spcPts val="0"/>
              </a:spcBef>
              <a:spcAft>
                <a:spcPts val="0"/>
              </a:spcAft>
              <a:buNone/>
            </a:pPr>
            <a:r>
              <a:rPr i="1" lang="en" sz="1800">
                <a:solidFill>
                  <a:schemeClr val="dk1"/>
                </a:solidFill>
                <a:latin typeface="Montserrat"/>
                <a:ea typeface="Montserrat"/>
                <a:cs typeface="Montserrat"/>
                <a:sym typeface="Montserrat"/>
              </a:rPr>
              <a:t>Build and test data collection system</a:t>
            </a:r>
            <a:endParaRPr i="1" sz="1800">
              <a:solidFill>
                <a:schemeClr val="dk1"/>
              </a:solidFill>
              <a:latin typeface="Montserrat"/>
              <a:ea typeface="Montserrat"/>
              <a:cs typeface="Montserrat"/>
              <a:sym typeface="Montserrat"/>
            </a:endParaRPr>
          </a:p>
        </p:txBody>
      </p:sp>
      <p:sp>
        <p:nvSpPr>
          <p:cNvPr id="163" name="Google Shape;163;p23"/>
          <p:cNvSpPr txBox="1"/>
          <p:nvPr/>
        </p:nvSpPr>
        <p:spPr>
          <a:xfrm>
            <a:off x="355000" y="3339250"/>
            <a:ext cx="1532700" cy="554100"/>
          </a:xfrm>
          <a:prstGeom prst="rect">
            <a:avLst/>
          </a:prstGeom>
          <a:solidFill>
            <a:srgbClr val="283237"/>
          </a:solid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Oswald"/>
                <a:ea typeface="Oswald"/>
                <a:cs typeface="Oswald"/>
                <a:sym typeface="Oswald"/>
              </a:rPr>
              <a:t>Weeks 8-16</a:t>
            </a:r>
            <a:endParaRPr sz="2400">
              <a:solidFill>
                <a:schemeClr val="dk1"/>
              </a:solidFill>
              <a:latin typeface="Oswald"/>
              <a:ea typeface="Oswald"/>
              <a:cs typeface="Oswald"/>
              <a:sym typeface="Oswald"/>
            </a:endParaRPr>
          </a:p>
        </p:txBody>
      </p:sp>
      <p:sp>
        <p:nvSpPr>
          <p:cNvPr id="164" name="Google Shape;164;p23"/>
          <p:cNvSpPr txBox="1"/>
          <p:nvPr/>
        </p:nvSpPr>
        <p:spPr>
          <a:xfrm>
            <a:off x="1887650" y="3339250"/>
            <a:ext cx="2058000" cy="1015800"/>
          </a:xfrm>
          <a:prstGeom prst="rect">
            <a:avLst/>
          </a:prstGeom>
          <a:solidFill>
            <a:schemeClr val="lt1"/>
          </a:solidFill>
          <a:ln>
            <a:noFill/>
          </a:ln>
        </p:spPr>
        <p:txBody>
          <a:bodyPr anchorCtr="0" anchor="ctr" bIns="91425" lIns="91425" spcFirstLastPara="1" rIns="91425" wrap="square" tIns="91425">
            <a:spAutoFit/>
          </a:bodyPr>
          <a:lstStyle/>
          <a:p>
            <a:pPr indent="0" lvl="0" marL="0" rtl="0" algn="l">
              <a:spcBef>
                <a:spcPts val="0"/>
              </a:spcBef>
              <a:spcAft>
                <a:spcPts val="0"/>
              </a:spcAft>
              <a:buNone/>
            </a:pPr>
            <a:r>
              <a:rPr i="1" lang="en" sz="1800">
                <a:solidFill>
                  <a:schemeClr val="dk1"/>
                </a:solidFill>
                <a:latin typeface="Montserrat"/>
                <a:ea typeface="Montserrat"/>
                <a:cs typeface="Montserrat"/>
                <a:sym typeface="Montserrat"/>
              </a:rPr>
              <a:t>Collect, organize, and interpret data</a:t>
            </a:r>
            <a:endParaRPr i="1" sz="1800">
              <a:solidFill>
                <a:schemeClr val="dk1"/>
              </a:solidFill>
              <a:latin typeface="Montserrat"/>
              <a:ea typeface="Montserrat"/>
              <a:cs typeface="Montserrat"/>
              <a:sym typeface="Montserrat"/>
            </a:endParaRPr>
          </a:p>
        </p:txBody>
      </p:sp>
      <p:sp>
        <p:nvSpPr>
          <p:cNvPr id="165" name="Google Shape;165;p23"/>
          <p:cNvSpPr txBox="1"/>
          <p:nvPr/>
        </p:nvSpPr>
        <p:spPr>
          <a:xfrm>
            <a:off x="5758775" y="444800"/>
            <a:ext cx="2997600" cy="1015800"/>
          </a:xfrm>
          <a:prstGeom prst="rect">
            <a:avLst/>
          </a:prstGeom>
          <a:solidFill>
            <a:schemeClr val="lt1"/>
          </a:solidFill>
          <a:ln>
            <a:noFill/>
          </a:ln>
        </p:spPr>
        <p:txBody>
          <a:bodyPr anchorCtr="0" anchor="ctr" bIns="91425" lIns="91425" spcFirstLastPara="1" rIns="91425" wrap="square" tIns="91425">
            <a:spAutoFit/>
          </a:bodyPr>
          <a:lstStyle/>
          <a:p>
            <a:pPr indent="0" lvl="0" marL="0" rtl="0" algn="l">
              <a:spcBef>
                <a:spcPts val="0"/>
              </a:spcBef>
              <a:spcAft>
                <a:spcPts val="0"/>
              </a:spcAft>
              <a:buNone/>
            </a:pPr>
            <a:r>
              <a:rPr i="1" lang="en" sz="1800">
                <a:solidFill>
                  <a:schemeClr val="dk1"/>
                </a:solidFill>
                <a:latin typeface="Montserrat"/>
                <a:ea typeface="Montserrat"/>
                <a:cs typeface="Montserrat"/>
                <a:sym typeface="Montserrat"/>
              </a:rPr>
              <a:t>Draw larger conclusions with guidance from experts</a:t>
            </a:r>
            <a:endParaRPr i="1" sz="1800">
              <a:solidFill>
                <a:schemeClr val="dk1"/>
              </a:solidFill>
              <a:latin typeface="Montserrat"/>
              <a:ea typeface="Montserrat"/>
              <a:cs typeface="Montserrat"/>
              <a:sym typeface="Montserrat"/>
            </a:endParaRPr>
          </a:p>
        </p:txBody>
      </p:sp>
      <p:sp>
        <p:nvSpPr>
          <p:cNvPr id="166" name="Google Shape;166;p23"/>
          <p:cNvSpPr txBox="1"/>
          <p:nvPr/>
        </p:nvSpPr>
        <p:spPr>
          <a:xfrm>
            <a:off x="4241750" y="1892025"/>
            <a:ext cx="1797600" cy="554100"/>
          </a:xfrm>
          <a:prstGeom prst="rect">
            <a:avLst/>
          </a:prstGeom>
          <a:solidFill>
            <a:srgbClr val="283237"/>
          </a:solid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Oswald"/>
                <a:ea typeface="Oswald"/>
                <a:cs typeface="Oswald"/>
                <a:sym typeface="Oswald"/>
              </a:rPr>
              <a:t>Weeks 23-24</a:t>
            </a:r>
            <a:endParaRPr sz="2400">
              <a:solidFill>
                <a:schemeClr val="dk1"/>
              </a:solidFill>
              <a:latin typeface="Oswald"/>
              <a:ea typeface="Oswald"/>
              <a:cs typeface="Oswald"/>
              <a:sym typeface="Oswald"/>
            </a:endParaRPr>
          </a:p>
        </p:txBody>
      </p:sp>
      <p:sp>
        <p:nvSpPr>
          <p:cNvPr id="167" name="Google Shape;167;p23"/>
          <p:cNvSpPr txBox="1"/>
          <p:nvPr/>
        </p:nvSpPr>
        <p:spPr>
          <a:xfrm>
            <a:off x="6002300" y="1892025"/>
            <a:ext cx="2325300" cy="738900"/>
          </a:xfrm>
          <a:prstGeom prst="rect">
            <a:avLst/>
          </a:prstGeom>
          <a:solidFill>
            <a:schemeClr val="lt1"/>
          </a:solidFill>
          <a:ln>
            <a:noFill/>
          </a:ln>
        </p:spPr>
        <p:txBody>
          <a:bodyPr anchorCtr="0" anchor="ctr" bIns="91425" lIns="91425" spcFirstLastPara="1" rIns="91425" wrap="square" tIns="91425">
            <a:spAutoFit/>
          </a:bodyPr>
          <a:lstStyle/>
          <a:p>
            <a:pPr indent="0" lvl="0" marL="0" rtl="0" algn="l">
              <a:spcBef>
                <a:spcPts val="0"/>
              </a:spcBef>
              <a:spcAft>
                <a:spcPts val="0"/>
              </a:spcAft>
              <a:buNone/>
            </a:pPr>
            <a:r>
              <a:rPr i="1" lang="en" sz="1800">
                <a:solidFill>
                  <a:schemeClr val="dk1"/>
                </a:solidFill>
                <a:latin typeface="Montserrat"/>
                <a:ea typeface="Montserrat"/>
                <a:cs typeface="Montserrat"/>
                <a:sym typeface="Montserrat"/>
              </a:rPr>
              <a:t>Prepare for final presentation</a:t>
            </a:r>
            <a:endParaRPr i="1" sz="1800">
              <a:solidFill>
                <a:schemeClr val="dk1"/>
              </a:solidFill>
              <a:latin typeface="Montserrat"/>
              <a:ea typeface="Montserrat"/>
              <a:cs typeface="Montserrat"/>
              <a:sym typeface="Montserrat"/>
            </a:endParaRPr>
          </a:p>
        </p:txBody>
      </p:sp>
      <p:sp>
        <p:nvSpPr>
          <p:cNvPr id="168" name="Google Shape;168;p23"/>
          <p:cNvSpPr txBox="1"/>
          <p:nvPr>
            <p:ph idx="4294967295" type="subTitle"/>
          </p:nvPr>
        </p:nvSpPr>
        <p:spPr>
          <a:xfrm>
            <a:off x="4241750" y="4078150"/>
            <a:ext cx="4587000" cy="677100"/>
          </a:xfrm>
          <a:prstGeom prst="rect">
            <a:avLst/>
          </a:prstGeom>
        </p:spPr>
        <p:txBody>
          <a:bodyPr anchorCtr="0" anchor="t" bIns="91425" lIns="91425" spcFirstLastPara="1" rIns="91425" wrap="square" tIns="91425">
            <a:spAutoFit/>
          </a:bodyPr>
          <a:lstStyle/>
          <a:p>
            <a:pPr indent="0" lvl="0" marL="0" rtl="0" algn="r">
              <a:spcBef>
                <a:spcPts val="0"/>
              </a:spcBef>
              <a:spcAft>
                <a:spcPts val="1200"/>
              </a:spcAft>
              <a:buNone/>
            </a:pPr>
            <a:r>
              <a:rPr lang="en" sz="3200" u="sng">
                <a:solidFill>
                  <a:schemeClr val="lt2"/>
                </a:solidFill>
                <a:latin typeface="Oswald"/>
                <a:ea typeface="Oswald"/>
                <a:cs typeface="Oswald"/>
                <a:sym typeface="Oswald"/>
              </a:rPr>
              <a:t>Timeline from </a:t>
            </a:r>
            <a:r>
              <a:rPr lang="en" sz="3200" u="sng">
                <a:solidFill>
                  <a:schemeClr val="lt2"/>
                </a:solidFill>
                <a:latin typeface="Oswald"/>
                <a:ea typeface="Oswald"/>
                <a:cs typeface="Oswald"/>
                <a:sym typeface="Oswald"/>
              </a:rPr>
              <a:t>P</a:t>
            </a:r>
            <a:r>
              <a:rPr lang="en" sz="3200" u="sng">
                <a:solidFill>
                  <a:schemeClr val="lt2"/>
                </a:solidFill>
                <a:latin typeface="Oswald"/>
                <a:ea typeface="Oswald"/>
                <a:cs typeface="Oswald"/>
                <a:sym typeface="Oswald"/>
              </a:rPr>
              <a:t>roposal</a:t>
            </a:r>
            <a:endParaRPr sz="3200" u="sng">
              <a:solidFill>
                <a:schemeClr val="lt2"/>
              </a:solidFill>
              <a:latin typeface="Oswald"/>
              <a:ea typeface="Oswald"/>
              <a:cs typeface="Oswald"/>
              <a:sym typeface="Oswald"/>
            </a:endParaRPr>
          </a:p>
        </p:txBody>
      </p:sp>
      <p:sp>
        <p:nvSpPr>
          <p:cNvPr id="169" name="Google Shape;169;p23"/>
          <p:cNvSpPr txBox="1"/>
          <p:nvPr/>
        </p:nvSpPr>
        <p:spPr>
          <a:xfrm>
            <a:off x="401975" y="1892025"/>
            <a:ext cx="1383300" cy="554100"/>
          </a:xfrm>
          <a:prstGeom prst="rect">
            <a:avLst/>
          </a:prstGeom>
          <a:solidFill>
            <a:srgbClr val="283237"/>
          </a:solid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Oswald"/>
                <a:ea typeface="Oswald"/>
                <a:cs typeface="Oswald"/>
                <a:sym typeface="Oswald"/>
              </a:rPr>
              <a:t>Weeks 4-7</a:t>
            </a:r>
            <a:endParaRPr sz="2400">
              <a:solidFill>
                <a:schemeClr val="dk1"/>
              </a:solidFill>
              <a:latin typeface="Oswald"/>
              <a:ea typeface="Oswald"/>
              <a:cs typeface="Oswald"/>
              <a:sym typeface="Oswald"/>
            </a:endParaRPr>
          </a:p>
        </p:txBody>
      </p:sp>
      <p:sp>
        <p:nvSpPr>
          <p:cNvPr id="170" name="Google Shape;170;p23"/>
          <p:cNvSpPr txBox="1"/>
          <p:nvPr/>
        </p:nvSpPr>
        <p:spPr>
          <a:xfrm>
            <a:off x="3961074" y="444650"/>
            <a:ext cx="1797600" cy="554100"/>
          </a:xfrm>
          <a:prstGeom prst="rect">
            <a:avLst/>
          </a:prstGeom>
          <a:solidFill>
            <a:srgbClr val="283237"/>
          </a:solid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Oswald"/>
                <a:ea typeface="Oswald"/>
                <a:cs typeface="Oswald"/>
                <a:sym typeface="Oswald"/>
              </a:rPr>
              <a:t>Weeks 17-22</a:t>
            </a:r>
            <a:endParaRPr sz="2400">
              <a:solidFill>
                <a:schemeClr val="dk1"/>
              </a:solidFill>
              <a:latin typeface="Oswald"/>
              <a:ea typeface="Oswald"/>
              <a:cs typeface="Oswald"/>
              <a:sym typeface="Oswa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sp>
        <p:nvSpPr>
          <p:cNvPr id="176" name="Google Shape;176;p24"/>
          <p:cNvSpPr txBox="1"/>
          <p:nvPr/>
        </p:nvSpPr>
        <p:spPr>
          <a:xfrm>
            <a:off x="311700" y="236675"/>
            <a:ext cx="4260300" cy="4494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3"/>
                </a:solidFill>
                <a:latin typeface="Average"/>
                <a:ea typeface="Average"/>
                <a:cs typeface="Average"/>
                <a:sym typeface="Average"/>
              </a:rPr>
              <a:t>Essential Reqs.</a:t>
            </a:r>
            <a:endParaRPr b="1" sz="3000">
              <a:solidFill>
                <a:schemeClr val="accent3"/>
              </a:solidFill>
              <a:latin typeface="Average"/>
              <a:ea typeface="Average"/>
              <a:cs typeface="Average"/>
              <a:sym typeface="Average"/>
            </a:endParaRPr>
          </a:p>
          <a:p>
            <a:pPr indent="0" lvl="0" marL="0" rtl="0" algn="ctr">
              <a:spcBef>
                <a:spcPts val="0"/>
              </a:spcBef>
              <a:spcAft>
                <a:spcPts val="0"/>
              </a:spcAft>
              <a:buNone/>
            </a:pPr>
            <a:r>
              <a:t/>
            </a:r>
            <a:endParaRPr b="1" sz="3000">
              <a:solidFill>
                <a:schemeClr val="accent3"/>
              </a:solidFill>
              <a:latin typeface="Average"/>
              <a:ea typeface="Average"/>
              <a:cs typeface="Average"/>
              <a:sym typeface="Average"/>
            </a:endParaRPr>
          </a:p>
          <a:p>
            <a:pPr indent="-368300" lvl="0" marL="457200" rtl="0" algn="l">
              <a:spcBef>
                <a:spcPts val="0"/>
              </a:spcBef>
              <a:spcAft>
                <a:spcPts val="0"/>
              </a:spcAft>
              <a:buClr>
                <a:schemeClr val="accent3"/>
              </a:buClr>
              <a:buSzPts val="2200"/>
              <a:buFont typeface="Average"/>
              <a:buChar char="❏"/>
            </a:pPr>
            <a:r>
              <a:rPr lang="en" sz="2200">
                <a:solidFill>
                  <a:schemeClr val="accent6"/>
                </a:solidFill>
                <a:latin typeface="Average"/>
                <a:ea typeface="Average"/>
                <a:cs typeface="Average"/>
                <a:sym typeface="Average"/>
              </a:rPr>
              <a:t>Collect data on </a:t>
            </a:r>
            <a:r>
              <a:rPr b="1" lang="en" sz="2200">
                <a:solidFill>
                  <a:schemeClr val="accent6"/>
                </a:solidFill>
                <a:latin typeface="Average"/>
                <a:ea typeface="Average"/>
                <a:cs typeface="Average"/>
                <a:sym typeface="Average"/>
              </a:rPr>
              <a:t>when</a:t>
            </a:r>
            <a:r>
              <a:rPr lang="en" sz="2200">
                <a:solidFill>
                  <a:schemeClr val="accent6"/>
                </a:solidFill>
                <a:latin typeface="Average"/>
                <a:ea typeface="Average"/>
                <a:cs typeface="Average"/>
                <a:sym typeface="Average"/>
              </a:rPr>
              <a:t> people use the trails</a:t>
            </a:r>
            <a:endParaRPr sz="2200">
              <a:solidFill>
                <a:schemeClr val="accent6"/>
              </a:solidFill>
              <a:latin typeface="Average"/>
              <a:ea typeface="Average"/>
              <a:cs typeface="Average"/>
              <a:sym typeface="Average"/>
            </a:endParaRPr>
          </a:p>
          <a:p>
            <a:pPr indent="-368300" lvl="0" marL="457200" rtl="0" algn="l">
              <a:spcBef>
                <a:spcPts val="0"/>
              </a:spcBef>
              <a:spcAft>
                <a:spcPts val="0"/>
              </a:spcAft>
              <a:buClr>
                <a:schemeClr val="accent3"/>
              </a:buClr>
              <a:buSzPts val="2200"/>
              <a:buFont typeface="Average"/>
              <a:buChar char="❏"/>
            </a:pPr>
            <a:r>
              <a:rPr lang="en" sz="2200">
                <a:solidFill>
                  <a:schemeClr val="accent6"/>
                </a:solidFill>
                <a:latin typeface="Average"/>
                <a:ea typeface="Average"/>
                <a:cs typeface="Average"/>
                <a:sym typeface="Average"/>
              </a:rPr>
              <a:t>Design and build sensors </a:t>
            </a:r>
            <a:r>
              <a:rPr b="1" lang="en" sz="2200">
                <a:solidFill>
                  <a:schemeClr val="accent6"/>
                </a:solidFill>
                <a:latin typeface="Average"/>
                <a:ea typeface="Average"/>
                <a:cs typeface="Average"/>
                <a:sym typeface="Average"/>
              </a:rPr>
              <a:t>in-lab</a:t>
            </a:r>
            <a:r>
              <a:rPr lang="en" sz="2200">
                <a:solidFill>
                  <a:schemeClr val="accent6"/>
                </a:solidFill>
                <a:latin typeface="Average"/>
                <a:ea typeface="Average"/>
                <a:cs typeface="Average"/>
                <a:sym typeface="Average"/>
              </a:rPr>
              <a:t>, keeping privacy in mind</a:t>
            </a:r>
            <a:endParaRPr sz="2200">
              <a:solidFill>
                <a:schemeClr val="accent6"/>
              </a:solidFill>
              <a:latin typeface="Average"/>
              <a:ea typeface="Average"/>
              <a:cs typeface="Average"/>
              <a:sym typeface="Average"/>
            </a:endParaRPr>
          </a:p>
          <a:p>
            <a:pPr indent="-368300" lvl="0" marL="457200" rtl="0" algn="l">
              <a:spcBef>
                <a:spcPts val="0"/>
              </a:spcBef>
              <a:spcAft>
                <a:spcPts val="0"/>
              </a:spcAft>
              <a:buClr>
                <a:schemeClr val="accent3"/>
              </a:buClr>
              <a:buSzPts val="2200"/>
              <a:buFont typeface="Average"/>
              <a:buChar char="❏"/>
            </a:pPr>
            <a:r>
              <a:rPr lang="en" sz="2200">
                <a:solidFill>
                  <a:schemeClr val="accent6"/>
                </a:solidFill>
                <a:latin typeface="Average"/>
                <a:ea typeface="Average"/>
                <a:cs typeface="Average"/>
                <a:sym typeface="Average"/>
              </a:rPr>
              <a:t>Find out use </a:t>
            </a:r>
            <a:r>
              <a:rPr b="1" lang="en" sz="2200">
                <a:solidFill>
                  <a:schemeClr val="accent6"/>
                </a:solidFill>
                <a:latin typeface="Average"/>
                <a:ea typeface="Average"/>
                <a:cs typeface="Average"/>
                <a:sym typeface="Average"/>
              </a:rPr>
              <a:t>patterns</a:t>
            </a:r>
            <a:r>
              <a:rPr lang="en" sz="2200">
                <a:solidFill>
                  <a:schemeClr val="accent6"/>
                </a:solidFill>
                <a:latin typeface="Average"/>
                <a:ea typeface="Average"/>
                <a:cs typeface="Average"/>
                <a:sym typeface="Average"/>
              </a:rPr>
              <a:t> of the trails</a:t>
            </a:r>
            <a:endParaRPr sz="2200">
              <a:solidFill>
                <a:schemeClr val="accent6"/>
              </a:solidFill>
              <a:latin typeface="Average"/>
              <a:ea typeface="Average"/>
              <a:cs typeface="Average"/>
              <a:sym typeface="Average"/>
            </a:endParaRPr>
          </a:p>
          <a:p>
            <a:pPr indent="-368300" lvl="0" marL="457200" rtl="0" algn="l">
              <a:spcBef>
                <a:spcPts val="0"/>
              </a:spcBef>
              <a:spcAft>
                <a:spcPts val="0"/>
              </a:spcAft>
              <a:buClr>
                <a:schemeClr val="accent3"/>
              </a:buClr>
              <a:buSzPts val="2200"/>
              <a:buFont typeface="Average"/>
              <a:buChar char="❏"/>
            </a:pPr>
            <a:r>
              <a:rPr lang="en" sz="2200">
                <a:solidFill>
                  <a:schemeClr val="accent6"/>
                </a:solidFill>
                <a:latin typeface="Average"/>
                <a:ea typeface="Average"/>
                <a:cs typeface="Average"/>
                <a:sym typeface="Average"/>
              </a:rPr>
              <a:t>Analyze collected data to propose how trails could be </a:t>
            </a:r>
            <a:r>
              <a:rPr b="1" lang="en" sz="2200">
                <a:solidFill>
                  <a:schemeClr val="accent6"/>
                </a:solidFill>
                <a:latin typeface="Average"/>
                <a:ea typeface="Average"/>
                <a:cs typeface="Average"/>
                <a:sym typeface="Average"/>
              </a:rPr>
              <a:t>improved</a:t>
            </a:r>
            <a:endParaRPr sz="2200">
              <a:solidFill>
                <a:schemeClr val="accent3"/>
              </a:solidFill>
              <a:latin typeface="Average"/>
              <a:ea typeface="Average"/>
              <a:cs typeface="Average"/>
              <a:sym typeface="Average"/>
            </a:endParaRPr>
          </a:p>
        </p:txBody>
      </p:sp>
      <p:sp>
        <p:nvSpPr>
          <p:cNvPr id="177" name="Google Shape;177;p24"/>
          <p:cNvSpPr txBox="1"/>
          <p:nvPr/>
        </p:nvSpPr>
        <p:spPr>
          <a:xfrm>
            <a:off x="343325" y="1059075"/>
            <a:ext cx="363000" cy="30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4"/>
                </a:solidFill>
                <a:latin typeface="Average"/>
                <a:ea typeface="Average"/>
                <a:cs typeface="Average"/>
                <a:sym typeface="Average"/>
              </a:rPr>
              <a:t>✔</a:t>
            </a:r>
            <a:endParaRPr sz="2200">
              <a:solidFill>
                <a:schemeClr val="accent4"/>
              </a:solidFill>
              <a:latin typeface="Average"/>
              <a:ea typeface="Average"/>
              <a:cs typeface="Average"/>
              <a:sym typeface="Average"/>
            </a:endParaRPr>
          </a:p>
          <a:p>
            <a:pPr indent="0" lvl="0" marL="0" rtl="0" algn="l">
              <a:spcBef>
                <a:spcPts val="0"/>
              </a:spcBef>
              <a:spcAft>
                <a:spcPts val="0"/>
              </a:spcAft>
              <a:buNone/>
            </a:pPr>
            <a:r>
              <a:t/>
            </a:r>
            <a:endParaRPr sz="2200">
              <a:solidFill>
                <a:schemeClr val="accent4"/>
              </a:solidFill>
              <a:latin typeface="Average"/>
              <a:ea typeface="Average"/>
              <a:cs typeface="Average"/>
              <a:sym typeface="Average"/>
            </a:endParaRPr>
          </a:p>
          <a:p>
            <a:pPr indent="0" lvl="0" marL="0" rtl="0" algn="l">
              <a:spcBef>
                <a:spcPts val="0"/>
              </a:spcBef>
              <a:spcAft>
                <a:spcPts val="0"/>
              </a:spcAft>
              <a:buNone/>
            </a:pPr>
            <a:r>
              <a:rPr lang="en" sz="2200">
                <a:solidFill>
                  <a:schemeClr val="accent4"/>
                </a:solidFill>
                <a:latin typeface="Average"/>
                <a:ea typeface="Average"/>
                <a:cs typeface="Average"/>
                <a:sym typeface="Average"/>
              </a:rPr>
              <a:t>✔</a:t>
            </a:r>
            <a:endParaRPr sz="2200">
              <a:solidFill>
                <a:schemeClr val="accent4"/>
              </a:solidFill>
              <a:latin typeface="Average"/>
              <a:ea typeface="Average"/>
              <a:cs typeface="Average"/>
              <a:sym typeface="Average"/>
            </a:endParaRPr>
          </a:p>
          <a:p>
            <a:pPr indent="0" lvl="0" marL="0" rtl="0" algn="l">
              <a:spcBef>
                <a:spcPts val="0"/>
              </a:spcBef>
              <a:spcAft>
                <a:spcPts val="0"/>
              </a:spcAft>
              <a:buNone/>
            </a:pPr>
            <a:r>
              <a:t/>
            </a:r>
            <a:endParaRPr sz="2200">
              <a:solidFill>
                <a:schemeClr val="accent4"/>
              </a:solidFill>
              <a:latin typeface="Average"/>
              <a:ea typeface="Average"/>
              <a:cs typeface="Average"/>
              <a:sym typeface="Average"/>
            </a:endParaRPr>
          </a:p>
          <a:p>
            <a:pPr indent="0" lvl="0" marL="0" rtl="0" algn="l">
              <a:spcBef>
                <a:spcPts val="0"/>
              </a:spcBef>
              <a:spcAft>
                <a:spcPts val="0"/>
              </a:spcAft>
              <a:buNone/>
            </a:pPr>
            <a:r>
              <a:t/>
            </a:r>
            <a:endParaRPr sz="2200">
              <a:solidFill>
                <a:schemeClr val="accent4"/>
              </a:solidFill>
              <a:latin typeface="Average"/>
              <a:ea typeface="Average"/>
              <a:cs typeface="Average"/>
              <a:sym typeface="Average"/>
            </a:endParaRPr>
          </a:p>
          <a:p>
            <a:pPr indent="0" lvl="0" marL="0" rtl="0" algn="l">
              <a:spcBef>
                <a:spcPts val="0"/>
              </a:spcBef>
              <a:spcAft>
                <a:spcPts val="0"/>
              </a:spcAft>
              <a:buNone/>
            </a:pPr>
            <a:r>
              <a:rPr lang="en" sz="2200">
                <a:solidFill>
                  <a:schemeClr val="accent4"/>
                </a:solidFill>
                <a:latin typeface="Average"/>
                <a:ea typeface="Average"/>
                <a:cs typeface="Average"/>
                <a:sym typeface="Average"/>
              </a:rPr>
              <a:t>✔</a:t>
            </a:r>
            <a:endParaRPr sz="2200">
              <a:solidFill>
                <a:schemeClr val="accent4"/>
              </a:solidFill>
              <a:latin typeface="Average"/>
              <a:ea typeface="Average"/>
              <a:cs typeface="Average"/>
              <a:sym typeface="Average"/>
            </a:endParaRPr>
          </a:p>
          <a:p>
            <a:pPr indent="0" lvl="0" marL="0" rtl="0" algn="l">
              <a:spcBef>
                <a:spcPts val="0"/>
              </a:spcBef>
              <a:spcAft>
                <a:spcPts val="0"/>
              </a:spcAft>
              <a:buNone/>
            </a:pPr>
            <a:r>
              <a:t/>
            </a:r>
            <a:endParaRPr sz="2200">
              <a:solidFill>
                <a:schemeClr val="accent4"/>
              </a:solidFill>
              <a:latin typeface="Average"/>
              <a:ea typeface="Average"/>
              <a:cs typeface="Average"/>
              <a:sym typeface="Average"/>
            </a:endParaRPr>
          </a:p>
          <a:p>
            <a:pPr indent="0" lvl="0" marL="0" rtl="0" algn="l">
              <a:spcBef>
                <a:spcPts val="0"/>
              </a:spcBef>
              <a:spcAft>
                <a:spcPts val="0"/>
              </a:spcAft>
              <a:buNone/>
            </a:pPr>
            <a:r>
              <a:rPr lang="en" sz="2200">
                <a:solidFill>
                  <a:schemeClr val="accent4"/>
                </a:solidFill>
                <a:latin typeface="Average"/>
                <a:ea typeface="Average"/>
                <a:cs typeface="Average"/>
                <a:sym typeface="Average"/>
              </a:rPr>
              <a:t>✔</a:t>
            </a:r>
            <a:endParaRPr sz="2200">
              <a:solidFill>
                <a:schemeClr val="accent4"/>
              </a:solidFill>
              <a:latin typeface="Average"/>
              <a:ea typeface="Average"/>
              <a:cs typeface="Average"/>
              <a:sym typeface="Average"/>
            </a:endParaRPr>
          </a:p>
        </p:txBody>
      </p:sp>
      <p:sp>
        <p:nvSpPr>
          <p:cNvPr id="178" name="Google Shape;178;p24"/>
          <p:cNvSpPr txBox="1"/>
          <p:nvPr/>
        </p:nvSpPr>
        <p:spPr>
          <a:xfrm>
            <a:off x="4572000" y="236675"/>
            <a:ext cx="4260300" cy="3478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3"/>
                </a:solidFill>
                <a:latin typeface="Average"/>
                <a:ea typeface="Average"/>
                <a:cs typeface="Average"/>
                <a:sym typeface="Average"/>
              </a:rPr>
              <a:t>Non-</a:t>
            </a:r>
            <a:r>
              <a:rPr b="1" lang="en" sz="3000">
                <a:solidFill>
                  <a:schemeClr val="accent3"/>
                </a:solidFill>
                <a:latin typeface="Average"/>
                <a:ea typeface="Average"/>
                <a:cs typeface="Average"/>
                <a:sym typeface="Average"/>
              </a:rPr>
              <a:t>Essential Reqs.</a:t>
            </a:r>
            <a:endParaRPr b="1" sz="3000">
              <a:solidFill>
                <a:schemeClr val="accent3"/>
              </a:solidFill>
              <a:latin typeface="Average"/>
              <a:ea typeface="Average"/>
              <a:cs typeface="Average"/>
              <a:sym typeface="Average"/>
            </a:endParaRPr>
          </a:p>
          <a:p>
            <a:pPr indent="0" lvl="0" marL="0" rtl="0" algn="ctr">
              <a:spcBef>
                <a:spcPts val="0"/>
              </a:spcBef>
              <a:spcAft>
                <a:spcPts val="0"/>
              </a:spcAft>
              <a:buNone/>
            </a:pPr>
            <a:r>
              <a:t/>
            </a:r>
            <a:endParaRPr b="1" sz="3000">
              <a:solidFill>
                <a:schemeClr val="accent3"/>
              </a:solidFill>
              <a:latin typeface="Average"/>
              <a:ea typeface="Average"/>
              <a:cs typeface="Average"/>
              <a:sym typeface="Average"/>
            </a:endParaRPr>
          </a:p>
          <a:p>
            <a:pPr indent="-368300" lvl="0" marL="457200" rtl="0" algn="l">
              <a:spcBef>
                <a:spcPts val="0"/>
              </a:spcBef>
              <a:spcAft>
                <a:spcPts val="0"/>
              </a:spcAft>
              <a:buClr>
                <a:schemeClr val="accent3"/>
              </a:buClr>
              <a:buSzPts val="2200"/>
              <a:buFont typeface="Average"/>
              <a:buChar char="❏"/>
            </a:pPr>
            <a:r>
              <a:rPr lang="en" sz="2200">
                <a:solidFill>
                  <a:schemeClr val="accent6"/>
                </a:solidFill>
                <a:latin typeface="Average"/>
                <a:ea typeface="Average"/>
                <a:cs typeface="Average"/>
                <a:sym typeface="Average"/>
              </a:rPr>
              <a:t>Take community survey</a:t>
            </a:r>
            <a:endParaRPr sz="2200">
              <a:solidFill>
                <a:schemeClr val="accent6"/>
              </a:solidFill>
              <a:latin typeface="Average"/>
              <a:ea typeface="Average"/>
              <a:cs typeface="Average"/>
              <a:sym typeface="Average"/>
            </a:endParaRPr>
          </a:p>
          <a:p>
            <a:pPr indent="-368300" lvl="0" marL="457200" rtl="0" algn="l">
              <a:spcBef>
                <a:spcPts val="0"/>
              </a:spcBef>
              <a:spcAft>
                <a:spcPts val="0"/>
              </a:spcAft>
              <a:buClr>
                <a:schemeClr val="accent3"/>
              </a:buClr>
              <a:buSzPts val="2200"/>
              <a:buFont typeface="Average"/>
              <a:buChar char="❏"/>
            </a:pPr>
            <a:r>
              <a:rPr lang="en" sz="2200">
                <a:solidFill>
                  <a:schemeClr val="accent6"/>
                </a:solidFill>
                <a:latin typeface="Average"/>
                <a:ea typeface="Average"/>
                <a:cs typeface="Average"/>
                <a:sym typeface="Average"/>
              </a:rPr>
              <a:t>Find out demographics of people who use the trails</a:t>
            </a:r>
            <a:endParaRPr sz="2200">
              <a:solidFill>
                <a:schemeClr val="accent6"/>
              </a:solidFill>
              <a:latin typeface="Average"/>
              <a:ea typeface="Average"/>
              <a:cs typeface="Average"/>
              <a:sym typeface="Average"/>
            </a:endParaRPr>
          </a:p>
          <a:p>
            <a:pPr indent="-368300" lvl="0" marL="457200" rtl="0" algn="l">
              <a:spcBef>
                <a:spcPts val="0"/>
              </a:spcBef>
              <a:spcAft>
                <a:spcPts val="0"/>
              </a:spcAft>
              <a:buClr>
                <a:schemeClr val="accent3"/>
              </a:buClr>
              <a:buSzPts val="2200"/>
              <a:buFont typeface="Average"/>
              <a:buChar char="❏"/>
            </a:pPr>
            <a:r>
              <a:rPr lang="en" sz="2200">
                <a:solidFill>
                  <a:schemeClr val="accent6"/>
                </a:solidFill>
                <a:latin typeface="Average"/>
                <a:ea typeface="Average"/>
                <a:cs typeface="Average"/>
                <a:sym typeface="Average"/>
              </a:rPr>
              <a:t>Add physical change to Triangle Trails</a:t>
            </a:r>
            <a:endParaRPr sz="2200">
              <a:solidFill>
                <a:schemeClr val="accent6"/>
              </a:solidFill>
              <a:latin typeface="Average"/>
              <a:ea typeface="Average"/>
              <a:cs typeface="Average"/>
              <a:sym typeface="Average"/>
            </a:endParaRPr>
          </a:p>
          <a:p>
            <a:pPr indent="-368300" lvl="0" marL="457200" rtl="0" algn="l">
              <a:spcBef>
                <a:spcPts val="0"/>
              </a:spcBef>
              <a:spcAft>
                <a:spcPts val="0"/>
              </a:spcAft>
              <a:buClr>
                <a:schemeClr val="accent3"/>
              </a:buClr>
              <a:buSzPts val="2200"/>
              <a:buFont typeface="Average"/>
              <a:buChar char="❏"/>
            </a:pPr>
            <a:r>
              <a:rPr lang="en" sz="2200">
                <a:solidFill>
                  <a:schemeClr val="accent6"/>
                </a:solidFill>
                <a:latin typeface="Average"/>
                <a:ea typeface="Average"/>
                <a:cs typeface="Average"/>
                <a:sym typeface="Average"/>
              </a:rPr>
              <a:t>Observe patterns immediately surrounding the trails</a:t>
            </a:r>
            <a:endParaRPr sz="2200">
              <a:solidFill>
                <a:schemeClr val="accent3"/>
              </a:solidFill>
              <a:latin typeface="Average"/>
              <a:ea typeface="Average"/>
              <a:cs typeface="Average"/>
              <a:sym typeface="Average"/>
            </a:endParaRPr>
          </a:p>
        </p:txBody>
      </p:sp>
      <p:sp>
        <p:nvSpPr>
          <p:cNvPr id="179" name="Google Shape;179;p24"/>
          <p:cNvSpPr txBox="1"/>
          <p:nvPr/>
        </p:nvSpPr>
        <p:spPr>
          <a:xfrm>
            <a:off x="4611450" y="1095825"/>
            <a:ext cx="363000" cy="30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4"/>
                </a:solidFill>
                <a:latin typeface="Average"/>
                <a:ea typeface="Average"/>
                <a:cs typeface="Average"/>
                <a:sym typeface="Average"/>
              </a:rPr>
              <a:t>✔</a:t>
            </a:r>
            <a:endParaRPr sz="2200">
              <a:solidFill>
                <a:schemeClr val="accent4"/>
              </a:solidFill>
              <a:latin typeface="Average"/>
              <a:ea typeface="Average"/>
              <a:cs typeface="Average"/>
              <a:sym typeface="Average"/>
            </a:endParaRPr>
          </a:p>
          <a:p>
            <a:pPr indent="0" lvl="0" marL="0" rtl="0" algn="l">
              <a:spcBef>
                <a:spcPts val="0"/>
              </a:spcBef>
              <a:spcAft>
                <a:spcPts val="0"/>
              </a:spcAft>
              <a:buNone/>
            </a:pPr>
            <a:r>
              <a:rPr lang="en" sz="2200">
                <a:solidFill>
                  <a:schemeClr val="accent4"/>
                </a:solidFill>
                <a:latin typeface="Average"/>
                <a:ea typeface="Average"/>
                <a:cs typeface="Average"/>
                <a:sym typeface="Average"/>
              </a:rPr>
              <a:t>✔</a:t>
            </a:r>
            <a:endParaRPr sz="2200">
              <a:solidFill>
                <a:schemeClr val="accent4"/>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3" name="Shape 183"/>
        <p:cNvGrpSpPr/>
        <p:nvPr/>
      </p:nvGrpSpPr>
      <p:grpSpPr>
        <a:xfrm>
          <a:off x="0" y="0"/>
          <a:ext cx="0" cy="0"/>
          <a:chOff x="0" y="0"/>
          <a:chExt cx="0" cy="0"/>
        </a:xfrm>
      </p:grpSpPr>
      <p:sp>
        <p:nvSpPr>
          <p:cNvPr id="184" name="Google Shape;184;p25"/>
          <p:cNvSpPr txBox="1"/>
          <p:nvPr>
            <p:ph type="title"/>
          </p:nvPr>
        </p:nvSpPr>
        <p:spPr>
          <a:xfrm>
            <a:off x="311700" y="445025"/>
            <a:ext cx="8520600" cy="6465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The Data We Collected - Part 1 of 3: Walking Need</a:t>
            </a:r>
            <a:endParaRPr/>
          </a:p>
        </p:txBody>
      </p:sp>
      <p:sp>
        <p:nvSpPr>
          <p:cNvPr id="185" name="Google Shape;185;p25"/>
          <p:cNvSpPr txBox="1"/>
          <p:nvPr>
            <p:ph idx="1" type="body"/>
          </p:nvPr>
        </p:nvSpPr>
        <p:spPr>
          <a:xfrm>
            <a:off x="311700" y="1152475"/>
            <a:ext cx="8520600" cy="3389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u="sng">
                <a:solidFill>
                  <a:schemeClr val="hlink"/>
                </a:solidFill>
                <a:hlinkClick r:id="rId3"/>
              </a:rPr>
              <a:t>Sanitized Walking Survey Response</a:t>
            </a:r>
            <a:r>
              <a:rPr lang="en" u="sng">
                <a:solidFill>
                  <a:schemeClr val="accent5"/>
                </a:solidFill>
              </a:rPr>
              <a:t>s</a:t>
            </a:r>
            <a:endParaRPr/>
          </a:p>
          <a:p>
            <a:pPr indent="0" lvl="0" marL="0" rtl="0" algn="l">
              <a:spcBef>
                <a:spcPts val="1200"/>
              </a:spcBef>
              <a:spcAft>
                <a:spcPts val="0"/>
              </a:spcAft>
              <a:buNone/>
            </a:pPr>
            <a:r>
              <a:rPr i="1" lang="en"/>
              <a:t>Q: Do you walk to school?				Q: </a:t>
            </a:r>
            <a:r>
              <a:rPr lang="en"/>
              <a:t>Would CHS benefit from a route map?</a:t>
            </a:r>
            <a:endParaRPr/>
          </a:p>
          <a:p>
            <a:pPr indent="457200" lvl="0" marL="0" rtl="0" algn="l">
              <a:spcBef>
                <a:spcPts val="1200"/>
              </a:spcBef>
              <a:spcAft>
                <a:spcPts val="0"/>
              </a:spcAft>
              <a:buNone/>
            </a:pPr>
            <a:r>
              <a:rPr b="1" lang="en"/>
              <a:t>Total Respondents - 136						Total Respondents: 52</a:t>
            </a:r>
            <a:endParaRPr b="1"/>
          </a:p>
          <a:p>
            <a:pPr indent="0" lvl="0" marL="0" rtl="0" algn="l">
              <a:spcBef>
                <a:spcPts val="1200"/>
              </a:spcBef>
              <a:spcAft>
                <a:spcPts val="0"/>
              </a:spcAft>
              <a:buNone/>
            </a:pPr>
            <a:r>
              <a:rPr lang="en"/>
              <a:t>“No, and I don’t want to.” - 84</a:t>
            </a:r>
            <a:r>
              <a:rPr lang="en" sz="1200"/>
              <a:t> (62%)</a:t>
            </a:r>
            <a:r>
              <a:rPr lang="en"/>
              <a:t>				“No” - 21</a:t>
            </a:r>
            <a:r>
              <a:rPr lang="en" sz="1200"/>
              <a:t> (40%)</a:t>
            </a:r>
            <a:endParaRPr sz="600"/>
          </a:p>
          <a:p>
            <a:pPr indent="0" lvl="0" marL="0" rtl="0" algn="l">
              <a:spcBef>
                <a:spcPts val="1200"/>
              </a:spcBef>
              <a:spcAft>
                <a:spcPts val="0"/>
              </a:spcAft>
              <a:buNone/>
            </a:pPr>
            <a:r>
              <a:rPr lang="en"/>
              <a:t>“No, but I want to.” - 13</a:t>
            </a:r>
            <a:r>
              <a:rPr lang="en" sz="1200"/>
              <a:t> (10%)						</a:t>
            </a:r>
            <a:r>
              <a:rPr lang="en"/>
              <a:t>“Maybe” - 3</a:t>
            </a:r>
            <a:r>
              <a:rPr lang="en" sz="1200"/>
              <a:t> (6%)</a:t>
            </a:r>
            <a:endParaRPr sz="1200"/>
          </a:p>
          <a:p>
            <a:pPr indent="0" lvl="0" marL="0" rtl="0" algn="l">
              <a:spcBef>
                <a:spcPts val="1200"/>
              </a:spcBef>
              <a:spcAft>
                <a:spcPts val="0"/>
              </a:spcAft>
              <a:buNone/>
            </a:pPr>
            <a:r>
              <a:rPr lang="en"/>
              <a:t>“Yes.” - 39</a:t>
            </a:r>
            <a:r>
              <a:rPr lang="en" sz="1200"/>
              <a:t> (27%)								</a:t>
            </a:r>
            <a:r>
              <a:rPr lang="en"/>
              <a:t>“Yes” - 28</a:t>
            </a:r>
            <a:r>
              <a:rPr lang="en" sz="1200"/>
              <a:t> (54%)</a:t>
            </a:r>
            <a:endParaRPr sz="1200"/>
          </a:p>
          <a:p>
            <a:pPr indent="0" lvl="0" marL="0" rtl="0" algn="ctr">
              <a:spcBef>
                <a:spcPts val="1200"/>
              </a:spcBef>
              <a:spcAft>
                <a:spcPts val="1200"/>
              </a:spcAft>
              <a:buNone/>
            </a:pPr>
            <a:r>
              <a:rPr lang="en" sz="2400">
                <a:solidFill>
                  <a:schemeClr val="accent5"/>
                </a:solidFill>
              </a:rPr>
              <a:t>What Stops People: Distance, Time, Infrastructure</a:t>
            </a:r>
            <a:endParaRPr sz="2400"/>
          </a:p>
        </p:txBody>
      </p:sp>
      <p:sp>
        <p:nvSpPr>
          <p:cNvPr id="186" name="Google Shape;186;p25"/>
          <p:cNvSpPr txBox="1"/>
          <p:nvPr>
            <p:ph idx="12" type="sldNum"/>
          </p:nvPr>
        </p:nvSpPr>
        <p:spPr>
          <a:xfrm>
            <a:off x="8490250" y="4681009"/>
            <a:ext cx="548700" cy="3387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fld id="{00000000-1234-1234-1234-123412341234}" type="slidenum">
              <a:rPr lang="en"/>
              <a:t>‹#›</a:t>
            </a:fld>
            <a:endParaRPr/>
          </a:p>
        </p:txBody>
      </p:sp>
      <p:cxnSp>
        <p:nvCxnSpPr>
          <p:cNvPr id="187" name="Google Shape;187;p25"/>
          <p:cNvCxnSpPr/>
          <p:nvPr/>
        </p:nvCxnSpPr>
        <p:spPr>
          <a:xfrm flipH="1" rot="10800000">
            <a:off x="3086325" y="2345525"/>
            <a:ext cx="2246100" cy="1171800"/>
          </a:xfrm>
          <a:prstGeom prst="curvedConnector3">
            <a:avLst>
              <a:gd fmla="val 50000" name="adj1"/>
            </a:avLst>
          </a:prstGeom>
          <a:noFill/>
          <a:ln cap="flat" cmpd="sng" w="38100">
            <a:solidFill>
              <a:schemeClr val="dk2"/>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